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84"/>
  </p:notesMasterIdLst>
  <p:handoutMasterIdLst>
    <p:handoutMasterId r:id="rId85"/>
  </p:handoutMasterIdLst>
  <p:sldIdLst>
    <p:sldId id="256" r:id="rId2"/>
    <p:sldId id="362" r:id="rId3"/>
    <p:sldId id="596" r:id="rId4"/>
    <p:sldId id="636" r:id="rId5"/>
    <p:sldId id="637" r:id="rId6"/>
    <p:sldId id="638" r:id="rId7"/>
    <p:sldId id="639" r:id="rId8"/>
    <p:sldId id="640" r:id="rId9"/>
    <p:sldId id="641" r:id="rId10"/>
    <p:sldId id="642" r:id="rId11"/>
    <p:sldId id="643" r:id="rId12"/>
    <p:sldId id="644" r:id="rId13"/>
    <p:sldId id="645" r:id="rId14"/>
    <p:sldId id="657" r:id="rId15"/>
    <p:sldId id="660" r:id="rId16"/>
    <p:sldId id="684" r:id="rId17"/>
    <p:sldId id="646" r:id="rId18"/>
    <p:sldId id="658" r:id="rId19"/>
    <p:sldId id="647" r:id="rId20"/>
    <p:sldId id="685" r:id="rId21"/>
    <p:sldId id="648" r:id="rId22"/>
    <p:sldId id="649" r:id="rId23"/>
    <p:sldId id="650" r:id="rId24"/>
    <p:sldId id="651" r:id="rId25"/>
    <p:sldId id="652" r:id="rId26"/>
    <p:sldId id="654" r:id="rId27"/>
    <p:sldId id="659" r:id="rId28"/>
    <p:sldId id="661" r:id="rId29"/>
    <p:sldId id="662" r:id="rId30"/>
    <p:sldId id="682" r:id="rId31"/>
    <p:sldId id="683" r:id="rId32"/>
    <p:sldId id="655" r:id="rId33"/>
    <p:sldId id="656" r:id="rId34"/>
    <p:sldId id="686" r:id="rId35"/>
    <p:sldId id="597" r:id="rId36"/>
    <p:sldId id="598" r:id="rId37"/>
    <p:sldId id="599" r:id="rId38"/>
    <p:sldId id="632" r:id="rId39"/>
    <p:sldId id="633" r:id="rId40"/>
    <p:sldId id="634" r:id="rId41"/>
    <p:sldId id="610" r:id="rId42"/>
    <p:sldId id="611" r:id="rId43"/>
    <p:sldId id="612" r:id="rId44"/>
    <p:sldId id="613" r:id="rId45"/>
    <p:sldId id="614" r:id="rId46"/>
    <p:sldId id="628" r:id="rId47"/>
    <p:sldId id="617" r:id="rId48"/>
    <p:sldId id="624" r:id="rId49"/>
    <p:sldId id="625" r:id="rId50"/>
    <p:sldId id="626" r:id="rId51"/>
    <p:sldId id="627" r:id="rId52"/>
    <p:sldId id="630" r:id="rId53"/>
    <p:sldId id="631" r:id="rId54"/>
    <p:sldId id="688" r:id="rId55"/>
    <p:sldId id="689" r:id="rId56"/>
    <p:sldId id="690" r:id="rId57"/>
    <p:sldId id="691" r:id="rId58"/>
    <p:sldId id="692" r:id="rId59"/>
    <p:sldId id="693" r:id="rId60"/>
    <p:sldId id="694" r:id="rId61"/>
    <p:sldId id="695" r:id="rId62"/>
    <p:sldId id="696" r:id="rId63"/>
    <p:sldId id="697" r:id="rId64"/>
    <p:sldId id="698" r:id="rId65"/>
    <p:sldId id="699" r:id="rId66"/>
    <p:sldId id="700" r:id="rId67"/>
    <p:sldId id="701" r:id="rId68"/>
    <p:sldId id="702" r:id="rId69"/>
    <p:sldId id="703" r:id="rId70"/>
    <p:sldId id="704" r:id="rId71"/>
    <p:sldId id="705" r:id="rId72"/>
    <p:sldId id="706" r:id="rId73"/>
    <p:sldId id="707" r:id="rId74"/>
    <p:sldId id="708" r:id="rId75"/>
    <p:sldId id="709" r:id="rId76"/>
    <p:sldId id="710" r:id="rId77"/>
    <p:sldId id="711" r:id="rId78"/>
    <p:sldId id="712" r:id="rId79"/>
    <p:sldId id="713" r:id="rId80"/>
    <p:sldId id="714" r:id="rId81"/>
    <p:sldId id="715" r:id="rId82"/>
    <p:sldId id="687" r:id="rId83"/>
  </p:sldIdLst>
  <p:sldSz cx="9144000" cy="6858000" type="screen4x3"/>
  <p:notesSz cx="7102475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g" initials="d" lastIdx="12" clrIdx="0"/>
  <p:cmAuthor id="1" name="dongixcheng" initials="d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FFEC"/>
    <a:srgbClr val="000000"/>
    <a:srgbClr val="111111"/>
    <a:srgbClr val="EAEAEA"/>
    <a:srgbClr val="CC3300"/>
    <a:srgbClr val="CC0000"/>
    <a:srgbClr val="FF5050"/>
    <a:srgbClr val="C1CF7D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15" autoAdjust="0"/>
    <p:restoredTop sz="85714" autoAdjust="0"/>
  </p:normalViewPr>
  <p:slideViewPr>
    <p:cSldViewPr>
      <p:cViewPr varScale="1">
        <p:scale>
          <a:sx n="74" d="100"/>
          <a:sy n="74" d="100"/>
        </p:scale>
        <p:origin x="-79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04" y="-102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>
              <a:defRPr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>
              <a:defRPr/>
            </a:pPr>
            <a:fld id="{D674FF02-C25E-4FDA-BB00-052347E56751}" type="datetimeFigureOut">
              <a:rPr lang="zh-CN" altLang="en-US"/>
              <a:pPr>
                <a:defRPr/>
              </a:pPr>
              <a:t>1/18/15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>
              <a:defRPr/>
            </a:pPr>
            <a:fld id="{3075291B-3EFD-4817-8C90-EC80638902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640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>
              <a:defRPr/>
            </a:pPr>
            <a:fld id="{102EE930-F678-43D5-9EB0-DD4844EC62B4}" type="datetimeFigureOut">
              <a:rPr lang="zh-CN" altLang="en-US"/>
              <a:pPr>
                <a:defRPr/>
              </a:pPr>
              <a:t>1/18/15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>
              <a:defRPr/>
            </a:pPr>
            <a:fld id="{B026B86A-9441-4680-A9F8-90C58B72EF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315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6E5B75-EA25-4FF3-B90F-19A629CAE81E}" type="slidenum">
              <a:rPr lang="zh-CN" altLang="en-US" smtClean="0"/>
              <a:pPr/>
              <a:t>1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2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28625" y="5643563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1813" y="571500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00813" y="57864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C39BCDB9-3A9C-8B40-85C8-20E00FA32F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7654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28625" y="5643563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1813" y="571500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00813" y="57864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784498ED-2020-474B-A8F5-3D86C6EED0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5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28625" y="5643563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1813" y="571500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00813" y="57864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A4C8D3B0-434C-2F4F-B4B1-887D0979A9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588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28625" y="5643563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1813" y="571500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00813" y="57864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1168BA04-319E-0241-A85D-B984FE884C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904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28625" y="5643563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71813" y="571500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00813" y="57864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6A2B8853-1018-8042-949E-2DF696B36C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47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28625" y="5643563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71813" y="571500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00813" y="57864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762A05D5-0B22-7341-8AC9-9258D1F232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873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28625" y="5643563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71813" y="571500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00813" y="57864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9D227B75-26F8-BD4B-B50F-BE16CE9C85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234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28625" y="5643563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71813" y="571500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00813" y="57864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21597E82-C448-F24C-BF24-AF7FBBC71F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38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28625" y="5643563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71813" y="571500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00813" y="57864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5BABFA7D-F4FB-C248-BFFB-00C0B925A1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980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28625" y="5643563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71813" y="571500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00813" y="5786438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charset="0"/>
              <a:buNone/>
              <a:defRPr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1236FAF1-DA54-9343-AB0A-7E8371B889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203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0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宋体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宋体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ngxicheng.org/framework-on-yarn/apache-spark-intellij-idea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红色块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8" y="2590800"/>
            <a:ext cx="914400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0838" y="2286000"/>
            <a:ext cx="6553200" cy="1939406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FFFFFF"/>
                </a:solidFill>
                <a:ea typeface="宋体" pitchFamily="2" charset="-122"/>
              </a:rPr>
              <a:t>Spark</a:t>
            </a:r>
            <a:r>
              <a:rPr lang="zh-TW" altLang="en-US" dirty="0" smtClean="0">
                <a:solidFill>
                  <a:srgbClr val="FFFFFF"/>
                </a:solidFill>
                <a:ea typeface="宋体" pitchFamily="2" charset="-122"/>
              </a:rPr>
              <a:t>编程实例</a:t>
            </a:r>
            <a:r>
              <a:rPr lang="zh-TW" altLang="en-US" dirty="0">
                <a:solidFill>
                  <a:srgbClr val="FFFFFF"/>
                </a:solidFill>
                <a:ea typeface="宋体" pitchFamily="2" charset="-122"/>
              </a:rPr>
              <a:t>及调优</a:t>
            </a:r>
            <a:endParaRPr lang="en-US" altLang="zh-CN" dirty="0">
              <a:solidFill>
                <a:srgbClr val="FFFFFF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239000" cy="720080"/>
          </a:xfrm>
        </p:spPr>
        <p:txBody>
          <a:bodyPr>
            <a:norm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主要内容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1524000" y="2438400"/>
            <a:ext cx="5029200" cy="685800"/>
            <a:chOff x="1296" y="1824"/>
            <a:chExt cx="2976" cy="432"/>
          </a:xfrm>
          <a:solidFill>
            <a:srgbClr val="0000FF"/>
          </a:solidFill>
        </p:grpSpPr>
        <p:sp>
          <p:nvSpPr>
            <p:cNvPr id="7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8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9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编程基础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0" name="Text Box 50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2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11" name="Group 51"/>
          <p:cNvGrpSpPr>
            <a:grpSpLocks/>
          </p:cNvGrpSpPr>
          <p:nvPr/>
        </p:nvGrpSpPr>
        <p:grpSpPr bwMode="auto">
          <a:xfrm>
            <a:off x="1524000" y="32766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13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14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5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编程实例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6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3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27" name="Group 46"/>
          <p:cNvGrpSpPr>
            <a:grpSpLocks/>
          </p:cNvGrpSpPr>
          <p:nvPr/>
        </p:nvGrpSpPr>
        <p:grpSpPr bwMode="auto">
          <a:xfrm>
            <a:off x="1524000" y="16002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28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29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0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err="1" smtClean="0">
                  <a:solidFill>
                    <a:schemeClr val="bg1"/>
                  </a:solidFill>
                  <a:ea typeface="宋体" pitchFamily="2" charset="-122"/>
                </a:rPr>
                <a:t>Scala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简介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1" name="Text Box 50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23" name="Group 51"/>
          <p:cNvGrpSpPr>
            <a:grpSpLocks/>
          </p:cNvGrpSpPr>
          <p:nvPr/>
        </p:nvGrpSpPr>
        <p:grpSpPr bwMode="auto">
          <a:xfrm>
            <a:off x="1524000" y="41148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24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25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6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调优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2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4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1524000" y="49530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34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35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6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总结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7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5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61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基本流程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6544" y="533400"/>
            <a:ext cx="8991600" cy="58674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创建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SparkContext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对象</a:t>
            </a: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封装了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执行环境信息</a:t>
            </a: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创建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可从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Scala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集合或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Hadoop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数据集上创建</a:t>
            </a: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在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之上进行转换和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action</a:t>
            </a: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提供了多种转换和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action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函数</a:t>
            </a: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返回结果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保存到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中，或直接打印出来</a:t>
            </a: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4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SparkContext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52400" y="990600"/>
            <a:ext cx="8991600" cy="5867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1.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创建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conf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，封装了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配置信息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conf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new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SparkConf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().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setAppName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appName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conf.set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spark.app.name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”,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“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MyFirstProgram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”)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conf.set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spark.yarn.queue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”,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“infrastructure”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zh-CN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创建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ontext</a:t>
            </a:r>
            <a:r>
              <a:rPr lang="zh-CN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，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封装了调度器等信息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new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SparkContext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conf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15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3800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Scala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集合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2743200"/>
            <a:ext cx="6019800" cy="203132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①</a:t>
            </a:r>
            <a:r>
              <a:rPr lang="zh-CN" altLang="en-US" b="1" dirty="0" smtClean="0"/>
              <a:t> </a:t>
            </a:r>
            <a:r>
              <a:rPr lang="en-US" b="1" dirty="0" err="1" smtClean="0"/>
              <a:t>val</a:t>
            </a:r>
            <a:r>
              <a:rPr lang="en-US" b="1" dirty="0" smtClean="0"/>
              <a:t> </a:t>
            </a:r>
            <a:r>
              <a:rPr lang="en-US" b="1" dirty="0"/>
              <a:t>slices = 10</a:t>
            </a:r>
          </a:p>
          <a:p>
            <a:r>
              <a:rPr lang="en-US" altLang="zh-CN" b="1" dirty="0" smtClean="0"/>
              <a:t>②</a:t>
            </a:r>
            <a:r>
              <a:rPr lang="zh-CN" altLang="en-US" b="1" dirty="0" smtClean="0"/>
              <a:t> </a:t>
            </a:r>
            <a:r>
              <a:rPr lang="hr-HR" b="1" dirty="0" smtClean="0"/>
              <a:t>val </a:t>
            </a:r>
            <a:r>
              <a:rPr lang="hr-HR" b="1" dirty="0"/>
              <a:t>n = 100000 * slices</a:t>
            </a:r>
          </a:p>
          <a:p>
            <a:r>
              <a:rPr lang="en-US" altLang="zh-CN" b="1" dirty="0" smtClean="0"/>
              <a:t>③</a:t>
            </a:r>
            <a:r>
              <a:rPr lang="zh-CN" altLang="en-US" b="1" dirty="0" smtClean="0"/>
              <a:t> </a:t>
            </a:r>
            <a:r>
              <a:rPr lang="en-US" b="1" dirty="0" err="1" smtClean="0"/>
              <a:t>val</a:t>
            </a:r>
            <a:r>
              <a:rPr lang="en-US" b="1" dirty="0" smtClean="0"/>
              <a:t> </a:t>
            </a:r>
            <a:r>
              <a:rPr lang="en-US" b="1" dirty="0"/>
              <a:t>count = </a:t>
            </a:r>
            <a:r>
              <a:rPr lang="en-US" b="1" dirty="0" err="1" smtClean="0"/>
              <a:t>s</a:t>
            </a:r>
            <a:r>
              <a:rPr lang="en-US" altLang="zh-CN" b="1" dirty="0" err="1" smtClean="0"/>
              <a:t>c</a:t>
            </a:r>
            <a:r>
              <a:rPr lang="en-US" b="1" dirty="0" err="1" smtClean="0"/>
              <a:t>.parallelize</a:t>
            </a:r>
            <a:r>
              <a:rPr lang="en-US" b="1" dirty="0"/>
              <a:t>(1 to n, slices).map { </a:t>
            </a:r>
            <a:r>
              <a:rPr lang="en-US" b="1" dirty="0" err="1"/>
              <a:t>i</a:t>
            </a:r>
            <a:r>
              <a:rPr lang="en-US" b="1" dirty="0"/>
              <a:t> =&gt;</a:t>
            </a:r>
          </a:p>
          <a:p>
            <a:r>
              <a:rPr lang="en-US" altLang="zh-CN" b="1" dirty="0" smtClean="0"/>
              <a:t>④</a:t>
            </a:r>
            <a:r>
              <a:rPr lang="es-ES_tradnl" b="1" dirty="0" smtClean="0"/>
              <a:t>   </a:t>
            </a:r>
            <a:r>
              <a:rPr lang="es-ES_tradnl" b="1" dirty="0"/>
              <a:t>val x = </a:t>
            </a:r>
            <a:r>
              <a:rPr lang="es-ES_tradnl" b="1" dirty="0" err="1"/>
              <a:t>random</a:t>
            </a:r>
            <a:r>
              <a:rPr lang="es-ES_tradnl" b="1" dirty="0"/>
              <a:t> * 2 - 1</a:t>
            </a:r>
          </a:p>
          <a:p>
            <a:r>
              <a:rPr lang="en-US" altLang="zh-CN" b="1" dirty="0" smtClean="0"/>
              <a:t>⑤</a:t>
            </a:r>
            <a:r>
              <a:rPr lang="es-ES_tradnl" b="1" dirty="0" smtClean="0"/>
              <a:t>    </a:t>
            </a:r>
            <a:r>
              <a:rPr lang="es-ES_tradnl" b="1" dirty="0"/>
              <a:t>val y = </a:t>
            </a:r>
            <a:r>
              <a:rPr lang="es-ES_tradnl" b="1" dirty="0" err="1"/>
              <a:t>random</a:t>
            </a:r>
            <a:r>
              <a:rPr lang="es-ES_tradnl" b="1" dirty="0"/>
              <a:t> * 2 - 1</a:t>
            </a:r>
          </a:p>
          <a:p>
            <a:r>
              <a:rPr lang="en-US" altLang="zh-CN" b="1" dirty="0" smtClean="0"/>
              <a:t>⑥</a:t>
            </a:r>
            <a:r>
              <a:rPr lang="da-DK" b="1" dirty="0" smtClean="0"/>
              <a:t>     </a:t>
            </a:r>
            <a:r>
              <a:rPr lang="da-DK" b="1" dirty="0"/>
              <a:t>f (x*x + y*y &lt; 1) 1 </a:t>
            </a:r>
            <a:r>
              <a:rPr lang="da-DK" b="1" dirty="0" err="1"/>
              <a:t>else</a:t>
            </a:r>
            <a:r>
              <a:rPr lang="da-DK" b="1" dirty="0"/>
              <a:t> 0</a:t>
            </a:r>
          </a:p>
          <a:p>
            <a:r>
              <a:rPr lang="en-US" altLang="zh-CN" b="1" dirty="0" smtClean="0"/>
              <a:t>⑦</a:t>
            </a:r>
            <a:r>
              <a:rPr lang="zh-CN" altLang="en-US" b="1" dirty="0" smtClean="0"/>
              <a:t> </a:t>
            </a:r>
            <a:r>
              <a:rPr lang="da-DK" b="1" dirty="0" smtClean="0"/>
              <a:t>}</a:t>
            </a:r>
            <a:r>
              <a:rPr lang="da-DK" b="1" dirty="0"/>
              <a:t>.</a:t>
            </a:r>
            <a:r>
              <a:rPr lang="da-DK" b="1" dirty="0" err="1"/>
              <a:t>reduce</a:t>
            </a:r>
            <a:r>
              <a:rPr lang="da-DK" b="1" dirty="0"/>
              <a:t>(_ + _)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990600"/>
            <a:ext cx="6019800" cy="39241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marL="0" indent="0">
              <a:lnSpc>
                <a:spcPct val="110000"/>
              </a:lnSpc>
              <a:buClrTx/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sc.parallelize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(List(1, 2, 3))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057400" y="2057400"/>
            <a:ext cx="2057400" cy="685800"/>
          </a:xfrm>
          <a:prstGeom prst="wedgeRectCallout">
            <a:avLst>
              <a:gd name="adj1" fmla="val -73454"/>
              <a:gd name="adj2" fmla="val 64870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①</a:t>
            </a:r>
            <a:r>
              <a:rPr lang="zh-CN" altLang="en-US" dirty="0" smtClean="0"/>
              <a:t>: 启动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进行处理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6553200" y="2743200"/>
            <a:ext cx="2057400" cy="609600"/>
          </a:xfrm>
          <a:prstGeom prst="wedgeRectCallout">
            <a:avLst>
              <a:gd name="adj1" fmla="val -75169"/>
              <a:gd name="adj2" fmla="val 19907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②</a:t>
            </a:r>
            <a:r>
              <a:rPr lang="zh-CN" altLang="en-US" dirty="0" smtClean="0"/>
              <a:t>: 每个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迭代</a:t>
            </a:r>
            <a:r>
              <a:rPr lang="en-US" altLang="zh-CN" dirty="0" smtClean="0"/>
              <a:t>10w</a:t>
            </a:r>
            <a:r>
              <a:rPr lang="zh-CN" altLang="en-US" dirty="0" smtClean="0"/>
              <a:t>次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6477000" y="838200"/>
            <a:ext cx="2057400" cy="685800"/>
          </a:xfrm>
          <a:prstGeom prst="wedgeRectCallout">
            <a:avLst>
              <a:gd name="adj1" fmla="val -75169"/>
              <a:gd name="adj2" fmla="val 4861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对</a:t>
            </a:r>
            <a:r>
              <a:rPr lang="en-US" altLang="zh-CN" dirty="0" smtClean="0"/>
              <a:t>List(1,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2,</a:t>
            </a:r>
            <a:r>
              <a:rPr lang="zh-CN" altLang="en-US" dirty="0" smtClean="0"/>
              <a:t> </a:t>
            </a:r>
            <a:r>
              <a:rPr lang="en-US" altLang="zh-CN" dirty="0" smtClean="0"/>
              <a:t>3)</a:t>
            </a:r>
            <a:r>
              <a:rPr lang="zh-CN" altLang="en-US" dirty="0" smtClean="0"/>
              <a:t>进行并行化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4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2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2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2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2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32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32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：本地文件</a:t>
            </a:r>
            <a:r>
              <a:rPr lang="en-US" altLang="zh-CN" sz="32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/HDFS</a:t>
            </a:r>
            <a:endParaRPr lang="zh-CN" altLang="en-US" sz="3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32195" y="762000"/>
            <a:ext cx="8991600" cy="5867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endParaRPr lang="en-US" altLang="zh-CN" sz="12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1.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文本文件（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TextInputFormat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）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sc.textFile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file.txt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”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 //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将本地文本文件加载成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sc.textFile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(“directory/*.txt”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zh-CN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将某类文本文件加载成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sc.textFile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:/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/nn: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9000/path/file”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文件或目录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2.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sequenceFile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文件（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SequenceFileInputFormat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）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sc.sequenceFile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file.txt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”) //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将本地二进制文件加载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成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</a:p>
          <a:p>
            <a:pPr marL="0" indent="0">
              <a:buClrTx/>
              <a:buNone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c.sequenceFile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[String,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]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“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://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nn: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9000/path/file”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marL="0" indent="0">
              <a:buClrTx/>
              <a:buNone/>
            </a:pPr>
            <a:endParaRPr lang="en-US" altLang="zh-CN" sz="12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3.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使用任意自定义的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Hadoop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InputFormat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sc.hadoopFile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(path,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inputFmt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keyClass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valClass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94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：使用自定义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InputFormat</a:t>
            </a:r>
            <a:endParaRPr lang="zh-CN" altLang="en-US" sz="3800" b="1" dirty="0">
              <a:solidFill>
                <a:srgbClr val="000000"/>
              </a:solidFill>
              <a:effectLst>
                <a:outerShdw blurRad="50800" dist="38100" dir="5400000" algn="t" rotWithShape="0">
                  <a:schemeClr val="bg1">
                    <a:lumMod val="50000"/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32195" y="762000"/>
            <a:ext cx="8991600" cy="1905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endParaRPr lang="en-US" altLang="zh-CN" sz="12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514350" indent="-514350">
              <a:buClrTx/>
              <a:buAutoNum type="arabicPeriod"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NLineInputFormat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将文本文件中的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行作为一个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input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split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，由一个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Task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处理。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2.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使用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NLineInputFormat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2667000"/>
            <a:ext cx="8763000" cy="3354765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pPr marL="0" indent="0">
              <a:buClrTx/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// </a:t>
            </a:r>
            <a:r>
              <a:rPr lang="zh-CN" altLang="en-US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创建一个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</a:t>
            </a:r>
            <a:r>
              <a:rPr lang="zh-CN" altLang="en-US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，并设置输入目录及其他属性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</a:t>
            </a:r>
          </a:p>
          <a:p>
            <a:pPr marL="0" indent="0">
              <a:buClrTx/>
              <a:buNone/>
            </a:pPr>
            <a:r>
              <a:rPr lang="zh-CN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new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;</a:t>
            </a:r>
          </a:p>
          <a:p>
            <a:pPr marL="0" indent="0">
              <a:buClrTx/>
              <a:buNone/>
            </a:pP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FileInputFormat.setInputPaths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inputPath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marL="0" indent="0">
              <a:buClrTx/>
              <a:buNone/>
            </a:pP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 </a:t>
            </a:r>
            <a:r>
              <a:rPr lang="zh-CN" altLang="en-US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使用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NLineInputFormat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  <a:r>
              <a:rPr lang="zh-CN" altLang="en-US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为了与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hadoop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1.0 </a:t>
            </a:r>
            <a:r>
              <a:rPr lang="zh-CN" altLang="en-US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和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2.0</a:t>
            </a:r>
            <a:r>
              <a:rPr lang="zh-CN" altLang="en-US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都兼容，我们同时设置了两个属性</a:t>
            </a:r>
            <a:endParaRPr lang="en-US" altLang="zh-CN" sz="16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zh-CN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jobConf.setInt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("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mapred.line.input.format.linespermap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", 100)</a:t>
            </a:r>
          </a:p>
          <a:p>
            <a:pPr marL="0" indent="0">
              <a:buClrTx/>
              <a:buNone/>
            </a:pP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jobConf.setInt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("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mapreduce.input.lineinputformat.linespermap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", 100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marL="0" indent="0">
              <a:buClrTx/>
              <a:buNone/>
            </a:pP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 key</a:t>
            </a:r>
            <a:r>
              <a:rPr lang="zh-CN" altLang="en-US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的类型是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LongWritable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value</a:t>
            </a:r>
            <a:r>
              <a:rPr lang="zh-CN" altLang="en-US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类型是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Text</a:t>
            </a:r>
          </a:p>
          <a:p>
            <a:pPr marL="0" indent="0">
              <a:buClrTx/>
              <a:buNone/>
            </a:pP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inputFormatClass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classOf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NLineInputFormat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]</a:t>
            </a:r>
          </a:p>
          <a:p>
            <a:pPr marL="0" indent="0">
              <a:buClrTx/>
              <a:buNone/>
            </a:pP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var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hadoopRdd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sc.hadoopRDD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inputFormatClass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classOf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LongWritable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],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classOf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[Text]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51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HBase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914400"/>
            <a:ext cx="8763000" cy="646331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import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org.apache.spark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._</a:t>
            </a: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import 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org.apache.hadoop.hbase.mapreduce.TableInputFormat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752600"/>
            <a:ext cx="8763000" cy="923330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pPr marL="0" indent="0">
              <a:buClrTx/>
              <a:buNone/>
            </a:pPr>
            <a:r>
              <a:rPr lang="zh-CN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创建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SparkContext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sparkConf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new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SparkConf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new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SparkContext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conf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2895600"/>
            <a:ext cx="8763000" cy="1200329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pPr marL="0" indent="0">
              <a:buClrTx/>
              <a:buNone/>
            </a:pPr>
            <a:r>
              <a:rPr lang="zh-CN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设置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configuration</a:t>
            </a:r>
          </a:p>
          <a:p>
            <a:pPr marL="0" indent="0">
              <a:buClrTx/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hbaseConf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HBaseConfiguration.create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</a:t>
            </a:r>
          </a:p>
          <a:p>
            <a:pPr marL="0" indent="0">
              <a:buClrTx/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hbaseConf.addResource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(new Path(“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hbase-site.xml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"))</a:t>
            </a:r>
          </a:p>
          <a:p>
            <a:pPr marL="0" indent="0">
              <a:buClrTx/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hbaseConf.set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TableInputFormat.INPUT_TABLE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tableName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4191000"/>
            <a:ext cx="8763000" cy="1200329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pPr marL="0" indent="0">
              <a:buClrTx/>
              <a:buNone/>
            </a:pPr>
            <a:r>
              <a:rPr lang="zh-CN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创建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</a:p>
          <a:p>
            <a:pPr marL="0" indent="0">
              <a:buClrTx/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hBaseRDD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sc.newAPIHadoopRDD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hbaseConf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classOf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TableInputFormat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], </a:t>
            </a: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classOf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org.apache.hadoop.hbase.io.ImmutableBytesWritable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],</a:t>
            </a: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classOf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org.apache.hadoop.hbase.client.Result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]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5562600"/>
            <a:ext cx="8763000" cy="646331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获取总行数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count =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hBaseRDD.count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6103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transformation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action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52400" y="4953000"/>
            <a:ext cx="8991600" cy="9906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Transformation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：将一个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通过一种规则，映射成另一种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；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buClrTx/>
              <a:buFont typeface="Wingdings" charset="2"/>
              <a:buChar char="Ø"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Action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：返回结果或者保存结果，只有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action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才会触发程序的执行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47545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0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800" b="1" dirty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transformation</a:t>
            </a:r>
            <a:endParaRPr lang="zh-CN" altLang="en-US" sz="3800" b="1" dirty="0">
              <a:solidFill>
                <a:srgbClr val="000000"/>
              </a:solidFill>
              <a:effectLst>
                <a:outerShdw blurRad="50800" dist="38100" dir="5400000" algn="t" rotWithShape="0">
                  <a:schemeClr val="bg1">
                    <a:lumMod val="50000"/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36450" y="609600"/>
            <a:ext cx="8991600" cy="5867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创建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</a:p>
          <a:p>
            <a:pPr marL="0" indent="0"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nums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sc.parallelize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(List(1, 2, 3)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marL="0" indent="0">
              <a:buClrTx/>
              <a:buNone/>
            </a:pPr>
            <a:endParaRPr lang="en-US" altLang="zh-CN" sz="12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传入函数，生成新的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squares =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nums.map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(x =&gt; x*x) // {1, 4, 9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</a:p>
          <a:p>
            <a:pPr marL="0" indent="0">
              <a:buClrTx/>
              <a:buNone/>
            </a:pPr>
            <a:endParaRPr lang="en-US" altLang="zh-CN" sz="12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对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中元素进行过滤，生成新的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even =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squares.filter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(_ % 2 == 0) // {4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</a:p>
          <a:p>
            <a:pPr marL="0" indent="0">
              <a:buClrTx/>
              <a:buNone/>
            </a:pPr>
            <a:endParaRPr lang="en-US" altLang="zh-CN" sz="12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将一个元素映射成多个，生成新的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nums.flatMap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(x =&gt; 1 to x) // =&gt; {1, 1, 2, 1, 2, 3} 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8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—RDD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Action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32195" y="762000"/>
            <a:ext cx="8783206" cy="579120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创建新的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nums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sc.parallelize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(List(1, 2, 3))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保存为本地集合（返回到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driver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端）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nums.collect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 // =&gt; Array(1, 2, 3)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返回前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K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个元素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nums.take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(2) // =&gt; Array(1, 2)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计算元素总数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nums.count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 // =&gt; 3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合并集合元素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nums.reduce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(_ + _) // =&gt; 6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写到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中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nums.saveAsTextFile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://nn:8020/output”)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ums.saveAsSequenceFile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://nn:8020/output”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6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457200" y="836613"/>
            <a:ext cx="8229600" cy="687387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grpSp>
        <p:nvGrpSpPr>
          <p:cNvPr id="18" name="Group 46"/>
          <p:cNvGrpSpPr>
            <a:grpSpLocks/>
          </p:cNvGrpSpPr>
          <p:nvPr/>
        </p:nvGrpSpPr>
        <p:grpSpPr bwMode="auto">
          <a:xfrm>
            <a:off x="1524000" y="25908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19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20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1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编程基础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2" name="Text Box 50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2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23" name="Group 51"/>
          <p:cNvGrpSpPr>
            <a:grpSpLocks/>
          </p:cNvGrpSpPr>
          <p:nvPr/>
        </p:nvGrpSpPr>
        <p:grpSpPr bwMode="auto">
          <a:xfrm>
            <a:off x="1524000" y="34290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24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25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6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编程实例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7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3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33" name="Group 46"/>
          <p:cNvGrpSpPr>
            <a:grpSpLocks/>
          </p:cNvGrpSpPr>
          <p:nvPr/>
        </p:nvGrpSpPr>
        <p:grpSpPr bwMode="auto">
          <a:xfrm>
            <a:off x="1524000" y="17526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39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40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1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err="1" smtClean="0">
                  <a:solidFill>
                    <a:schemeClr val="bg1"/>
                  </a:solidFill>
                  <a:ea typeface="宋体" pitchFamily="2" charset="-122"/>
                </a:rPr>
                <a:t>Scala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简介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2" name="Text Box 50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28" name="Group 51"/>
          <p:cNvGrpSpPr>
            <a:grpSpLocks/>
          </p:cNvGrpSpPr>
          <p:nvPr/>
        </p:nvGrpSpPr>
        <p:grpSpPr bwMode="auto">
          <a:xfrm>
            <a:off x="1524000" y="42672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29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30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1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调优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3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4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44" name="Group 51"/>
          <p:cNvGrpSpPr>
            <a:grpSpLocks/>
          </p:cNvGrpSpPr>
          <p:nvPr/>
        </p:nvGrpSpPr>
        <p:grpSpPr bwMode="auto">
          <a:xfrm>
            <a:off x="1524000" y="51054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45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46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7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总结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5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16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en-US" altLang="en-US" sz="3800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3800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保存到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HBase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914400"/>
            <a:ext cx="8763000" cy="923330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pPr marL="0" indent="0">
              <a:buClrTx/>
              <a:buNone/>
            </a:pPr>
            <a:r>
              <a:rPr lang="zh-CN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设置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configuration</a:t>
            </a:r>
          </a:p>
          <a:p>
            <a:pPr marL="0" indent="0">
              <a:buClrTx/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hbaseConf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HBaseConfiguration.create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</a:t>
            </a:r>
          </a:p>
          <a:p>
            <a:pPr marL="0" indent="0">
              <a:buClrTx/>
              <a:buNone/>
            </a:pP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onf.set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("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hbase.zookeeper.quorum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",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zkQuorum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905000"/>
            <a:ext cx="8763000" cy="646331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pPr marL="0" indent="0">
              <a:buClrTx/>
              <a:buNone/>
            </a:pP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 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sequenceFile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://nn:8020/input”)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map(……..)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rdd.foreach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(line =&gt;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saveToHBase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(line, 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conf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zkQuorum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hbaseTableName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2644676"/>
            <a:ext cx="8763000" cy="2308324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def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saveToHBase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: RDD[((String, Long),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)]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onf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HbaseConfiguration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zkQuorum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: String,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tableName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: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String) 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{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jobConfig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new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jobConfig.set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TableOutputFormat.OUTPUT_TABLE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tableName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jobConfig.setOutputFormat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classOf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TableOutputFormat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]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new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PairRDDFunctions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rdd.map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{ case ((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metricId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timestamp), value) =&gt;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createHBaseRow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metricId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timestamp, value) }).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saveAsHadoopDataset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jobConfig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5029200"/>
            <a:ext cx="8763000" cy="1754327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def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createHBaseRow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metricId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: String, timestamp : Long, value :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 = {</a:t>
            </a: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record = new Put(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Bytes.toBytes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metricId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+ "~" + timestamp)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record.add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Bytes.toBytes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("metric"),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Bytes.toBytes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("col"),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Bytes.toBytes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value.toString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(new </a:t>
            </a:r>
            <a:r>
              <a:rPr lang="en-US" altLang="zh-CN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ImmutableBytesWritable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record)</a:t>
            </a:r>
          </a:p>
          <a:p>
            <a:pPr marL="0" indent="0">
              <a:buClrTx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97472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—Key/Value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类型的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RDD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32195" y="762000"/>
            <a:ext cx="8783206" cy="57912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fr-FR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 pets = </a:t>
            </a:r>
            <a:r>
              <a:rPr lang="fr-FR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sc.parallelize</a:t>
            </a:r>
            <a:r>
              <a:rPr lang="fr-FR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fr-FR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List((“cat”, 1), (“dog”, 1), (“cat”, 2)))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fr-FR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pets.reduceByKey</a:t>
            </a:r>
            <a:r>
              <a:rPr lang="fr-FR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(_ + _) // =&gt; {(cat, 3), (dog, 1)}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fr-FR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pets.groupByKey</a:t>
            </a:r>
            <a:r>
              <a:rPr lang="fr-FR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 // =&gt; {(cat, </a:t>
            </a:r>
            <a:r>
              <a:rPr lang="fr-FR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Seq</a:t>
            </a:r>
            <a:r>
              <a:rPr lang="fr-FR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(1, 2)), (dog, </a:t>
            </a:r>
            <a:r>
              <a:rPr lang="fr-FR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Seq</a:t>
            </a:r>
            <a:r>
              <a:rPr lang="fr-FR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(1)}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fr-FR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pets.sortByKey</a:t>
            </a:r>
            <a:r>
              <a:rPr lang="fr-FR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 // =&gt; {(cat, 1), (cat, 2), (dog, 1)</a:t>
            </a:r>
            <a:r>
              <a:rPr lang="fr-FR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</a:p>
          <a:p>
            <a:pPr marL="0" indent="0">
              <a:lnSpc>
                <a:spcPct val="150000"/>
              </a:lnSpc>
              <a:buClrTx/>
              <a:buNone/>
            </a:pPr>
            <a:endParaRPr lang="fr-FR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fr-FR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reduceByKey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自动在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端进行本地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3907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应用举例：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wordcount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9144000" cy="48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0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应用举例：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join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控制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ReduceTask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数目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32195" y="762000"/>
            <a:ext cx="8783206" cy="5791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所有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key/value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操作符均包含一个可选参数，表示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task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并行度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words.reduceByKey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(_ + _, 5)</a:t>
            </a: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words.groupByKey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(5)</a:t>
            </a: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visits.join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pageViews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, 5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用户也可以通过修改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spark.default.parallelism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设置默认并行度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默认并行度为最初的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partition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数目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50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使用局部变量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32195" y="762000"/>
            <a:ext cx="8783206" cy="5791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引用的外部变量将被自动传递到集群中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pages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textFile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:///input”)</a:t>
            </a: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query =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Console.readLine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</a:t>
            </a: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pages.filter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(_.contains(query)).count(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注意事项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每个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task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将获取一个拷贝</a:t>
            </a:r>
            <a:r>
              <a:rPr lang="zh-CN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（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之后的更新不会在回传）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变量必须可序列化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不建议使用外部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object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中的成员（整个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object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将被传输到集群中）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68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其他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RDD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操作符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32195" y="762000"/>
            <a:ext cx="8783206" cy="5791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sample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():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从数据集中采样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union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():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合并两个或多个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cartesian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():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求笛卡尔积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pipe():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传入一个外部程序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更多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编程相关支持，参考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www.spark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-project.org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documentation.html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19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—accumulator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32195" y="762000"/>
            <a:ext cx="8783206" cy="26670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Accumulator(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累加器，计数器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类似于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MapReduce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中的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counter</a:t>
            </a:r>
            <a:r>
              <a:rPr lang="zh-CN" altLang="en-US" sz="20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，将数据从一个节点发送到其他各个节点上去；</a:t>
            </a:r>
            <a:endParaRPr lang="en-US" altLang="zh-CN" sz="20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通常用于监控，调试，记录符合某类特征的数据数目等</a:t>
            </a:r>
            <a:endParaRPr lang="en-US" altLang="zh-CN" sz="20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Accumulator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使用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3276600"/>
            <a:ext cx="5105400" cy="3539431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import </a:t>
            </a:r>
            <a:r>
              <a:rPr lang="en-US" sz="1400" b="1" dirty="0" err="1"/>
              <a:t>SparkContext</a:t>
            </a:r>
            <a:r>
              <a:rPr lang="en-US" sz="1400" b="1" dirty="0"/>
              <a:t>._</a:t>
            </a:r>
          </a:p>
          <a:p>
            <a:r>
              <a:rPr lang="en-US" sz="1400" b="1" dirty="0" err="1" smtClean="0"/>
              <a:t>val</a:t>
            </a:r>
            <a:r>
              <a:rPr lang="en-US" sz="1400" b="1" dirty="0" smtClean="0"/>
              <a:t> </a:t>
            </a:r>
            <a:r>
              <a:rPr lang="en-US" sz="1400" b="1" dirty="0" err="1"/>
              <a:t>total_counter</a:t>
            </a:r>
            <a:r>
              <a:rPr lang="en-US" sz="1400" b="1" dirty="0"/>
              <a:t> = </a:t>
            </a:r>
            <a:r>
              <a:rPr lang="en-US" sz="1400" b="1" dirty="0" err="1"/>
              <a:t>sc.accumulator</a:t>
            </a:r>
            <a:r>
              <a:rPr lang="en-US" sz="1400" b="1" dirty="0"/>
              <a:t>(0L, "</a:t>
            </a:r>
            <a:r>
              <a:rPr lang="en-US" sz="1400" b="1" dirty="0" err="1"/>
              <a:t>total_counter</a:t>
            </a:r>
            <a:r>
              <a:rPr lang="en-US" sz="1400" b="1" dirty="0"/>
              <a:t>")</a:t>
            </a:r>
          </a:p>
          <a:p>
            <a:r>
              <a:rPr lang="en-US" sz="1400" b="1" dirty="0" err="1" smtClean="0"/>
              <a:t>val</a:t>
            </a:r>
            <a:r>
              <a:rPr lang="en-US" sz="1400" b="1" dirty="0" smtClean="0"/>
              <a:t> </a:t>
            </a:r>
            <a:r>
              <a:rPr lang="en-US" sz="1400" b="1" dirty="0"/>
              <a:t>counter0 = </a:t>
            </a:r>
            <a:r>
              <a:rPr lang="en-US" sz="1400" b="1" dirty="0" err="1"/>
              <a:t>sc.accumulator</a:t>
            </a:r>
            <a:r>
              <a:rPr lang="en-US" sz="1400" b="1" dirty="0"/>
              <a:t>(0L, "counter0")</a:t>
            </a:r>
          </a:p>
          <a:p>
            <a:r>
              <a:rPr lang="en-US" sz="1400" b="1" dirty="0" err="1" smtClean="0"/>
              <a:t>val</a:t>
            </a:r>
            <a:r>
              <a:rPr lang="en-US" sz="1400" b="1" dirty="0" smtClean="0"/>
              <a:t> </a:t>
            </a:r>
            <a:r>
              <a:rPr lang="en-US" sz="1400" b="1" dirty="0"/>
              <a:t>counter1 = </a:t>
            </a:r>
            <a:r>
              <a:rPr lang="en-US" sz="1400" b="1" dirty="0" err="1"/>
              <a:t>sc.accumulator</a:t>
            </a:r>
            <a:r>
              <a:rPr lang="en-US" sz="1400" b="1" dirty="0"/>
              <a:t>(0L, "counter1")</a:t>
            </a:r>
          </a:p>
          <a:p>
            <a:endParaRPr lang="en-US" sz="1400" b="1" dirty="0"/>
          </a:p>
          <a:p>
            <a:r>
              <a:rPr lang="en-US" sz="1400" b="1" dirty="0" err="1" smtClean="0"/>
              <a:t>val</a:t>
            </a:r>
            <a:r>
              <a:rPr lang="en-US" sz="1400" b="1" dirty="0" smtClean="0"/>
              <a:t> </a:t>
            </a:r>
            <a:r>
              <a:rPr lang="en-US" sz="1400" b="1" dirty="0"/>
              <a:t>count = </a:t>
            </a:r>
            <a:r>
              <a:rPr lang="en-US" sz="1400" b="1" dirty="0" err="1"/>
              <a:t>sc.parallelize</a:t>
            </a:r>
            <a:r>
              <a:rPr lang="en-US" sz="1400" b="1" dirty="0"/>
              <a:t>(1 to n, slices).map { </a:t>
            </a:r>
            <a:r>
              <a:rPr lang="en-US" sz="1400" b="1" dirty="0" err="1"/>
              <a:t>i</a:t>
            </a:r>
            <a:r>
              <a:rPr lang="en-US" sz="1400" b="1" dirty="0"/>
              <a:t> =&gt;</a:t>
            </a:r>
          </a:p>
          <a:p>
            <a:r>
              <a:rPr lang="en-US" sz="1400" b="1" dirty="0" err="1" smtClean="0"/>
              <a:t>total_counter</a:t>
            </a:r>
            <a:r>
              <a:rPr lang="en-US" sz="1400" b="1" dirty="0" smtClean="0"/>
              <a:t> </a:t>
            </a:r>
            <a:r>
              <a:rPr lang="en-US" sz="1400" b="1" dirty="0"/>
              <a:t>+= 1</a:t>
            </a:r>
          </a:p>
          <a:p>
            <a:r>
              <a:rPr lang="en-US" sz="1400" b="1" dirty="0" err="1" smtClean="0"/>
              <a:t>val</a:t>
            </a:r>
            <a:r>
              <a:rPr lang="en-US" sz="1400" b="1" dirty="0" smtClean="0"/>
              <a:t> </a:t>
            </a:r>
            <a:r>
              <a:rPr lang="en-US" sz="1400" b="1" dirty="0"/>
              <a:t>x = random * 2 - 1</a:t>
            </a:r>
          </a:p>
          <a:p>
            <a:r>
              <a:rPr lang="en-US" sz="1400" b="1" dirty="0"/>
              <a:t> </a:t>
            </a:r>
            <a:r>
              <a:rPr lang="en-US" sz="1400" b="1" dirty="0" err="1" smtClean="0"/>
              <a:t>val</a:t>
            </a:r>
            <a:r>
              <a:rPr lang="en-US" sz="1400" b="1" dirty="0" smtClean="0"/>
              <a:t> </a:t>
            </a:r>
            <a:r>
              <a:rPr lang="en-US" sz="1400" b="1" dirty="0"/>
              <a:t>y = random * 2 </a:t>
            </a:r>
            <a:r>
              <a:rPr lang="en-US" sz="1400" b="1" dirty="0" smtClean="0"/>
              <a:t>– </a:t>
            </a:r>
            <a:r>
              <a:rPr lang="en-US" sz="1400" b="1" dirty="0"/>
              <a:t>1</a:t>
            </a:r>
          </a:p>
          <a:p>
            <a:r>
              <a:rPr lang="en-US" sz="1400" b="1" dirty="0" smtClean="0"/>
              <a:t>if </a:t>
            </a:r>
            <a:r>
              <a:rPr lang="en-US" sz="1400" b="1" dirty="0"/>
              <a:t>(x*x + y*y &lt; 1) {</a:t>
            </a:r>
          </a:p>
          <a:p>
            <a:r>
              <a:rPr lang="en-US" sz="1400" b="1" dirty="0"/>
              <a:t> </a:t>
            </a:r>
            <a:r>
              <a:rPr lang="en-US" sz="1400" b="1" dirty="0" smtClean="0"/>
              <a:t> </a:t>
            </a:r>
            <a:r>
              <a:rPr lang="en-US" sz="1400" b="1" dirty="0"/>
              <a:t>counter1 += 1</a:t>
            </a:r>
          </a:p>
          <a:p>
            <a:r>
              <a:rPr lang="en-US" sz="1400" b="1" dirty="0" smtClean="0"/>
              <a:t>} </a:t>
            </a:r>
            <a:r>
              <a:rPr lang="en-US" sz="1400" b="1" dirty="0"/>
              <a:t>else {</a:t>
            </a:r>
          </a:p>
          <a:p>
            <a:r>
              <a:rPr lang="zh-CN" altLang="en-US" sz="1400" b="1" dirty="0" smtClean="0"/>
              <a:t>  </a:t>
            </a:r>
            <a:r>
              <a:rPr lang="en-US" sz="1400" b="1" dirty="0" smtClean="0"/>
              <a:t>counter0 </a:t>
            </a:r>
            <a:r>
              <a:rPr lang="en-US" sz="1400" b="1" dirty="0"/>
              <a:t>+= 1</a:t>
            </a:r>
          </a:p>
          <a:p>
            <a:r>
              <a:rPr lang="en-US" altLang="zh-CN" sz="1400" b="1" dirty="0"/>
              <a:t>}</a:t>
            </a:r>
            <a:endParaRPr lang="en-US" sz="1400" b="1" dirty="0"/>
          </a:p>
          <a:p>
            <a:r>
              <a:rPr lang="en-US" sz="1400" b="1" dirty="0" smtClean="0"/>
              <a:t> </a:t>
            </a:r>
            <a:r>
              <a:rPr lang="en-US" sz="1400" b="1" dirty="0"/>
              <a:t>if (x*x + y*y &lt; 1) 1 else 0</a:t>
            </a:r>
          </a:p>
          <a:p>
            <a:r>
              <a:rPr lang="en-US" sz="1400" b="1" dirty="0" smtClean="0"/>
              <a:t>}</a:t>
            </a:r>
            <a:r>
              <a:rPr lang="en-US" sz="1400" b="1" dirty="0"/>
              <a:t>.reduce(_ + _)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172200" y="3505200"/>
            <a:ext cx="1905000" cy="685800"/>
          </a:xfrm>
          <a:prstGeom prst="wedgeRoundRectCallout">
            <a:avLst>
              <a:gd name="adj1" fmla="val -112937"/>
              <a:gd name="adj2" fmla="val 21495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定义两个累加器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248400" y="4876800"/>
            <a:ext cx="1905000" cy="762000"/>
          </a:xfrm>
          <a:prstGeom prst="wedgeRoundRectCallout">
            <a:avLst>
              <a:gd name="adj1" fmla="val -113572"/>
              <a:gd name="adj2" fmla="val 32606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累加器</a:t>
            </a:r>
            <a:r>
              <a:rPr lang="en-US" altLang="zh-CN" dirty="0" smtClean="0"/>
              <a:t>counter1</a:t>
            </a:r>
            <a:r>
              <a:rPr lang="zh-CN" altLang="en-US" dirty="0" smtClean="0"/>
              <a:t>加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248400" y="5715000"/>
            <a:ext cx="1905000" cy="762000"/>
          </a:xfrm>
          <a:prstGeom prst="wedgeRoundRectCallout">
            <a:avLst>
              <a:gd name="adj1" fmla="val -115477"/>
              <a:gd name="adj2" fmla="val -24537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累加器</a:t>
            </a:r>
            <a:r>
              <a:rPr lang="en-US" altLang="zh-CN" dirty="0" smtClean="0"/>
              <a:t>counter0</a:t>
            </a:r>
            <a:r>
              <a:rPr lang="zh-CN" altLang="en-US" dirty="0" smtClean="0"/>
              <a:t>加</a:t>
            </a:r>
            <a:r>
              <a:rPr lang="en-US" altLang="zh-CN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3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广播变量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32195" y="762000"/>
            <a:ext cx="8783206" cy="2362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广播机制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高效分发大对象，比如字典（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），集合（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set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）等，每个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executor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一份，而不是每个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task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一份；</a:t>
            </a:r>
            <a:endParaRPr lang="en-US" altLang="zh-CN" sz="20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包括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HttpBroadcast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和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TorrentBroadcast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两种</a:t>
            </a:r>
            <a:endParaRPr lang="en-US" altLang="zh-CN" sz="20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HttpBroadcast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与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TorrentBroadcast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6000" y="4114800"/>
            <a:ext cx="1371600" cy="1207532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Driver</a:t>
            </a:r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5638800" y="2971800"/>
            <a:ext cx="1295400" cy="3530872"/>
            <a:chOff x="6019800" y="2209800"/>
            <a:chExt cx="1447800" cy="4038600"/>
          </a:xfrm>
        </p:grpSpPr>
        <p:sp>
          <p:nvSpPr>
            <p:cNvPr id="11" name="Rounded Rectangle 10"/>
            <p:cNvSpPr/>
            <p:nvPr/>
          </p:nvSpPr>
          <p:spPr>
            <a:xfrm>
              <a:off x="6019800" y="2209800"/>
              <a:ext cx="1447800" cy="1219200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72200" y="2579132"/>
              <a:ext cx="1219200" cy="697468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81800" y="2667000"/>
              <a:ext cx="533400" cy="3164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Cache</a:t>
              </a:r>
              <a:endParaRPr lang="en-US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72200" y="2655332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Executor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24600" y="2286000"/>
              <a:ext cx="8258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rgbClr val="FFFFFF"/>
                  </a:solidFill>
                </a:rPr>
                <a:t>Worker</a:t>
              </a:r>
              <a:r>
                <a:rPr lang="zh-CN" altLang="en-US" sz="800" b="1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800" b="1" dirty="0" smtClean="0">
                  <a:solidFill>
                    <a:srgbClr val="FFFFFF"/>
                  </a:solidFill>
                </a:rPr>
                <a:t>Node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6019800" y="3581400"/>
              <a:ext cx="1447800" cy="1219200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72200" y="3950732"/>
              <a:ext cx="1219200" cy="697468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781800" y="4038600"/>
              <a:ext cx="533400" cy="3164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Cache</a:t>
              </a:r>
              <a:endParaRPr lang="en-US" sz="8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172200" y="4026932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Executor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324600" y="3657600"/>
              <a:ext cx="8258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rgbClr val="FFFFFF"/>
                  </a:solidFill>
                </a:rPr>
                <a:t>Worker</a:t>
              </a:r>
              <a:r>
                <a:rPr lang="zh-CN" altLang="en-US" sz="800" b="1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800" b="1" dirty="0" smtClean="0">
                  <a:solidFill>
                    <a:srgbClr val="FFFFFF"/>
                  </a:solidFill>
                </a:rPr>
                <a:t>Node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6019800" y="5029200"/>
              <a:ext cx="1447800" cy="1219200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72200" y="5398532"/>
              <a:ext cx="1219200" cy="697468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781800" y="5486400"/>
              <a:ext cx="533400" cy="3164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Cache</a:t>
              </a:r>
              <a:endParaRPr lang="en-US" sz="8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172200" y="5474732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Executor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324600" y="5105400"/>
              <a:ext cx="8258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rgbClr val="FFFFFF"/>
                  </a:solidFill>
                </a:rPr>
                <a:t>Worker</a:t>
              </a:r>
              <a:r>
                <a:rPr lang="zh-CN" altLang="en-US" sz="800" b="1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800" b="1" dirty="0" smtClean="0">
                  <a:solidFill>
                    <a:srgbClr val="FFFFFF"/>
                  </a:solidFill>
                </a:rPr>
                <a:t>Node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90" name="Straight Arrow Connector 89"/>
          <p:cNvCxnSpPr>
            <a:stCxn id="9" idx="3"/>
            <a:endCxn id="79" idx="1"/>
          </p:cNvCxnSpPr>
          <p:nvPr/>
        </p:nvCxnSpPr>
        <p:spPr>
          <a:xfrm>
            <a:off x="3657600" y="4718566"/>
            <a:ext cx="2117558" cy="801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3" idx="1"/>
          </p:cNvCxnSpPr>
          <p:nvPr/>
        </p:nvCxnSpPr>
        <p:spPr>
          <a:xfrm flipV="1">
            <a:off x="3657600" y="3599592"/>
            <a:ext cx="2117558" cy="11189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" idx="3"/>
            <a:endCxn id="85" idx="1"/>
          </p:cNvCxnSpPr>
          <p:nvPr/>
        </p:nvCxnSpPr>
        <p:spPr>
          <a:xfrm>
            <a:off x="3657600" y="4718566"/>
            <a:ext cx="2117558" cy="13459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590800" y="3733800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object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7010400" y="3352800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object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7010400" y="4495800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object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7086600" y="5791200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广播变量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32195" y="762000"/>
            <a:ext cx="8783206" cy="838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使用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Broadcast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变量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400" y="1447800"/>
            <a:ext cx="6324600" cy="1477328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r>
              <a:rPr lang="en-US" b="1" dirty="0" err="1"/>
              <a:t>val</a:t>
            </a:r>
            <a:r>
              <a:rPr lang="en-US" b="1" dirty="0"/>
              <a:t> data = List(1, 2, 3, 4, 5, 6)</a:t>
            </a:r>
          </a:p>
          <a:p>
            <a:r>
              <a:rPr lang="en-US" b="1" dirty="0" err="1"/>
              <a:t>val</a:t>
            </a:r>
            <a:r>
              <a:rPr lang="en-US" b="1" dirty="0"/>
              <a:t> </a:t>
            </a:r>
            <a:r>
              <a:rPr lang="en-US" b="1" dirty="0" err="1"/>
              <a:t>bdata</a:t>
            </a:r>
            <a:r>
              <a:rPr lang="en-US" b="1" dirty="0"/>
              <a:t> = </a:t>
            </a:r>
            <a:r>
              <a:rPr lang="en-US" b="1" dirty="0" err="1"/>
              <a:t>sc.broadcast</a:t>
            </a:r>
            <a:r>
              <a:rPr lang="en-US" b="1" dirty="0"/>
              <a:t>(data)</a:t>
            </a:r>
          </a:p>
          <a:p>
            <a:endParaRPr lang="en-US" b="1" dirty="0"/>
          </a:p>
          <a:p>
            <a:r>
              <a:rPr lang="en-US" b="1" dirty="0" err="1"/>
              <a:t>val</a:t>
            </a:r>
            <a:r>
              <a:rPr lang="en-US" b="1" dirty="0"/>
              <a:t> </a:t>
            </a:r>
            <a:r>
              <a:rPr lang="en-US" b="1" dirty="0" err="1"/>
              <a:t>rdd</a:t>
            </a:r>
            <a:r>
              <a:rPr lang="en-US" b="1" dirty="0"/>
              <a:t> = </a:t>
            </a:r>
            <a:r>
              <a:rPr lang="en-US" b="1" dirty="0" err="1"/>
              <a:t>sc.parallelize</a:t>
            </a:r>
            <a:r>
              <a:rPr lang="en-US" b="1" dirty="0"/>
              <a:t>(1 to 6, 2)</a:t>
            </a:r>
          </a:p>
          <a:p>
            <a:r>
              <a:rPr lang="en-US" b="1" dirty="0" err="1"/>
              <a:t>val</a:t>
            </a:r>
            <a:r>
              <a:rPr lang="en-US" b="1" dirty="0"/>
              <a:t> </a:t>
            </a:r>
            <a:r>
              <a:rPr lang="en-US" b="1" dirty="0" err="1"/>
              <a:t>observedSizes</a:t>
            </a:r>
            <a:r>
              <a:rPr lang="en-US" b="1" dirty="0"/>
              <a:t> = </a:t>
            </a:r>
            <a:r>
              <a:rPr lang="en-US" b="1" dirty="0" err="1"/>
              <a:t>rdd.map</a:t>
            </a:r>
            <a:r>
              <a:rPr lang="en-US" b="1" dirty="0"/>
              <a:t>(_ =&gt; </a:t>
            </a:r>
            <a:r>
              <a:rPr lang="en-US" b="1" dirty="0" err="1"/>
              <a:t>bdata.value.size</a:t>
            </a:r>
            <a:r>
              <a:rPr lang="en-US" b="1" dirty="0"/>
              <a:t>)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7010400" y="1066800"/>
            <a:ext cx="1905000" cy="685800"/>
          </a:xfrm>
          <a:prstGeom prst="wedgeRoundRectCallout">
            <a:avLst>
              <a:gd name="adj1" fmla="val -99974"/>
              <a:gd name="adj2" fmla="val 47213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</a:t>
            </a:r>
            <a:r>
              <a:rPr lang="en-US" altLang="zh-CN" dirty="0"/>
              <a:t>L</a:t>
            </a:r>
            <a:r>
              <a:rPr lang="en-US" altLang="zh-CN" dirty="0" smtClean="0"/>
              <a:t>ist</a:t>
            </a:r>
            <a:r>
              <a:rPr lang="zh-CN" altLang="en-US" dirty="0" smtClean="0"/>
              <a:t>广播出去</a:t>
            </a:r>
            <a:endParaRPr lang="en-US" dirty="0"/>
          </a:p>
        </p:txBody>
      </p:sp>
      <p:sp>
        <p:nvSpPr>
          <p:cNvPr id="30" name="Rounded Rectangular Callout 29"/>
          <p:cNvSpPr/>
          <p:nvPr/>
        </p:nvSpPr>
        <p:spPr>
          <a:xfrm>
            <a:off x="6981371" y="2514600"/>
            <a:ext cx="2133600" cy="914400"/>
          </a:xfrm>
          <a:prstGeom prst="wedgeRoundRectCallout">
            <a:avLst>
              <a:gd name="adj1" fmla="val -79536"/>
              <a:gd name="adj2" fmla="val -19744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在各个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中，通过</a:t>
            </a:r>
            <a:r>
              <a:rPr lang="en-US" altLang="zh-CN" dirty="0" err="1" smtClean="0"/>
              <a:t>bdata.value</a:t>
            </a:r>
            <a:r>
              <a:rPr lang="zh-CN" altLang="en-US" dirty="0" smtClean="0"/>
              <a:t>获取广播的集合</a:t>
            </a:r>
            <a:endParaRPr lang="en-US" dirty="0"/>
          </a:p>
        </p:txBody>
      </p:sp>
      <p:sp>
        <p:nvSpPr>
          <p:cNvPr id="32" name="内容占位符 2"/>
          <p:cNvSpPr txBox="1">
            <a:spLocks/>
          </p:cNvSpPr>
          <p:nvPr/>
        </p:nvSpPr>
        <p:spPr bwMode="auto">
          <a:xfrm>
            <a:off x="392242" y="3276600"/>
            <a:ext cx="878320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不使用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Broadcast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变量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4504" y="4038600"/>
            <a:ext cx="6324600" cy="1200329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r>
              <a:rPr lang="en-US" b="1" dirty="0" err="1"/>
              <a:t>val</a:t>
            </a:r>
            <a:r>
              <a:rPr lang="en-US" b="1" dirty="0"/>
              <a:t> data = List(1, 2, 3, 4, 5, 6)</a:t>
            </a:r>
          </a:p>
          <a:p>
            <a:endParaRPr lang="en-US" b="1" dirty="0"/>
          </a:p>
          <a:p>
            <a:r>
              <a:rPr lang="en-US" b="1" dirty="0" err="1"/>
              <a:t>val</a:t>
            </a:r>
            <a:r>
              <a:rPr lang="en-US" b="1" dirty="0"/>
              <a:t> </a:t>
            </a:r>
            <a:r>
              <a:rPr lang="en-US" b="1" dirty="0" err="1"/>
              <a:t>rdd</a:t>
            </a:r>
            <a:r>
              <a:rPr lang="en-US" b="1" dirty="0"/>
              <a:t> = </a:t>
            </a:r>
            <a:r>
              <a:rPr lang="en-US" b="1" dirty="0" err="1"/>
              <a:t>sc.parallelize</a:t>
            </a:r>
            <a:r>
              <a:rPr lang="en-US" b="1" dirty="0"/>
              <a:t>(1 to 6, 2)</a:t>
            </a:r>
          </a:p>
          <a:p>
            <a:r>
              <a:rPr lang="en-US" b="1" dirty="0" err="1"/>
              <a:t>val</a:t>
            </a:r>
            <a:r>
              <a:rPr lang="en-US" b="1" dirty="0"/>
              <a:t> </a:t>
            </a:r>
            <a:r>
              <a:rPr lang="en-US" b="1" dirty="0" err="1"/>
              <a:t>observedSizes</a:t>
            </a:r>
            <a:r>
              <a:rPr lang="en-US" b="1" dirty="0"/>
              <a:t> = </a:t>
            </a:r>
            <a:r>
              <a:rPr lang="en-US" b="1" dirty="0" err="1"/>
              <a:t>rdd.map</a:t>
            </a:r>
            <a:r>
              <a:rPr lang="en-US" b="1" dirty="0"/>
              <a:t>(_ =&gt; </a:t>
            </a:r>
            <a:r>
              <a:rPr lang="en-US" b="1" dirty="0" err="1" smtClean="0"/>
              <a:t>data.size</a:t>
            </a:r>
            <a:r>
              <a:rPr lang="en-US" b="1" dirty="0"/>
              <a:t>)</a:t>
            </a:r>
          </a:p>
        </p:txBody>
      </p:sp>
      <p:sp>
        <p:nvSpPr>
          <p:cNvPr id="34" name="Rounded Rectangular Callout 33"/>
          <p:cNvSpPr/>
          <p:nvPr/>
        </p:nvSpPr>
        <p:spPr>
          <a:xfrm>
            <a:off x="6934200" y="4191000"/>
            <a:ext cx="1905000" cy="685800"/>
          </a:xfrm>
          <a:prstGeom prst="wedgeRoundRectCallout">
            <a:avLst>
              <a:gd name="adj1" fmla="val -99974"/>
              <a:gd name="adj2" fmla="val 47213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效率如何？？？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55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457200" y="836613"/>
            <a:ext cx="8229600" cy="687387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grpSp>
        <p:nvGrpSpPr>
          <p:cNvPr id="33" name="Group 46"/>
          <p:cNvGrpSpPr>
            <a:grpSpLocks/>
          </p:cNvGrpSpPr>
          <p:nvPr/>
        </p:nvGrpSpPr>
        <p:grpSpPr bwMode="auto">
          <a:xfrm>
            <a:off x="1524000" y="25908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39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40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1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编程基础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2" name="Text Box 50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2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44" name="Group 51"/>
          <p:cNvGrpSpPr>
            <a:grpSpLocks/>
          </p:cNvGrpSpPr>
          <p:nvPr/>
        </p:nvGrpSpPr>
        <p:grpSpPr bwMode="auto">
          <a:xfrm>
            <a:off x="1524000" y="34290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45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46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7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编程实例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3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59" name="Group 46"/>
          <p:cNvGrpSpPr>
            <a:grpSpLocks/>
          </p:cNvGrpSpPr>
          <p:nvPr/>
        </p:nvGrpSpPr>
        <p:grpSpPr bwMode="auto">
          <a:xfrm>
            <a:off x="1524000" y="1752600"/>
            <a:ext cx="5029200" cy="685800"/>
            <a:chOff x="1296" y="1824"/>
            <a:chExt cx="2976" cy="432"/>
          </a:xfrm>
          <a:solidFill>
            <a:srgbClr val="0000FF"/>
          </a:solidFill>
        </p:grpSpPr>
        <p:sp>
          <p:nvSpPr>
            <p:cNvPr id="60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61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62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err="1" smtClean="0">
                  <a:solidFill>
                    <a:schemeClr val="bg1"/>
                  </a:solidFill>
                  <a:ea typeface="宋体" pitchFamily="2" charset="-122"/>
                </a:rPr>
                <a:t>Scala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简介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63" name="Text Box 50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23" name="Group 51"/>
          <p:cNvGrpSpPr>
            <a:grpSpLocks/>
          </p:cNvGrpSpPr>
          <p:nvPr/>
        </p:nvGrpSpPr>
        <p:grpSpPr bwMode="auto">
          <a:xfrm>
            <a:off x="1524000" y="41910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24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25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6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调优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7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4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28" name="Group 51"/>
          <p:cNvGrpSpPr>
            <a:grpSpLocks/>
          </p:cNvGrpSpPr>
          <p:nvPr/>
        </p:nvGrpSpPr>
        <p:grpSpPr bwMode="auto">
          <a:xfrm>
            <a:off x="1524000" y="50292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29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30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1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总结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4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5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1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720080"/>
          </a:xfrm>
        </p:spPr>
        <p:txBody>
          <a:bodyPr>
            <a:normAutofit/>
          </a:bodyPr>
          <a:lstStyle/>
          <a:p>
            <a:r>
              <a:rPr lang="en-US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cache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基本概念与使用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32195" y="762000"/>
            <a:ext cx="8783206" cy="1524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Cache</a:t>
            </a: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允许将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缓存到内存中或磁盘上，以便于重用</a:t>
            </a:r>
            <a:endParaRPr lang="en-US" altLang="zh-CN" sz="20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提供了多种缓存级别，以便于用户根据实际需求进行调整</a:t>
            </a:r>
            <a:endParaRPr lang="en-US" altLang="zh-CN" sz="20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2" name="内容占位符 2"/>
          <p:cNvSpPr txBox="1">
            <a:spLocks/>
          </p:cNvSpPr>
          <p:nvPr/>
        </p:nvSpPr>
        <p:spPr bwMode="auto">
          <a:xfrm>
            <a:off x="360794" y="4572000"/>
            <a:ext cx="878320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cache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使用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4504" y="5429071"/>
            <a:ext cx="6324600" cy="923330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r>
              <a:rPr lang="en-US" b="1" dirty="0" err="1"/>
              <a:t>val</a:t>
            </a:r>
            <a:r>
              <a:rPr lang="en-US" b="1" dirty="0"/>
              <a:t> data = </a:t>
            </a:r>
            <a:r>
              <a:rPr lang="en-US" b="1" dirty="0" err="1" smtClean="0"/>
              <a:t>sc</a:t>
            </a:r>
            <a:r>
              <a:rPr lang="zh-CN" altLang="en-US" b="1" dirty="0" smtClean="0"/>
              <a:t>.</a:t>
            </a:r>
            <a:r>
              <a:rPr lang="en-US" altLang="zh-CN" b="1" dirty="0" err="1" smtClean="0"/>
              <a:t>textFile</a:t>
            </a:r>
            <a:r>
              <a:rPr lang="en-US" b="1" dirty="0" smtClean="0"/>
              <a:t>(“</a:t>
            </a:r>
            <a:r>
              <a:rPr lang="en-US" b="1" dirty="0" err="1" smtClean="0"/>
              <a:t>hdfs</a:t>
            </a:r>
            <a:r>
              <a:rPr lang="en-US" altLang="zh-CN" b="1" dirty="0" smtClean="0"/>
              <a:t>://nn:8020/input</a:t>
            </a:r>
            <a:r>
              <a:rPr lang="en-US" b="1" dirty="0" smtClean="0"/>
              <a:t>”)</a:t>
            </a:r>
            <a:endParaRPr lang="en-US" b="1" dirty="0"/>
          </a:p>
          <a:p>
            <a:r>
              <a:rPr lang="en-US" b="1" dirty="0" err="1" smtClean="0"/>
              <a:t>data</a:t>
            </a:r>
            <a:r>
              <a:rPr lang="en-US" altLang="zh-CN" b="1" dirty="0" err="1" smtClean="0"/>
              <a:t>.cache</a:t>
            </a:r>
            <a:r>
              <a:rPr lang="en-US" altLang="zh-CN" b="1" dirty="0" smtClean="0"/>
              <a:t>()</a:t>
            </a:r>
            <a:endParaRPr lang="en-US" b="1" dirty="0"/>
          </a:p>
          <a:p>
            <a:r>
              <a:rPr lang="en-US" altLang="zh-CN" b="1" dirty="0" smtClean="0"/>
              <a:t>//</a:t>
            </a:r>
            <a:r>
              <a:rPr lang="en-US" b="1" dirty="0" err="1" smtClean="0"/>
              <a:t>data</a:t>
            </a:r>
            <a:r>
              <a:rPr lang="en-US" altLang="zh-CN" b="1" dirty="0" err="1" smtClean="0"/>
              <a:t>.persist</a:t>
            </a:r>
            <a:r>
              <a:rPr lang="en-US" altLang="zh-CN" b="1" dirty="0" smtClean="0"/>
              <a:t>(StorageLevel.DISK_ONLY_2</a:t>
            </a:r>
            <a:r>
              <a:rPr lang="en-US" altLang="zh-CN" b="1" dirty="0"/>
              <a:t>)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86000"/>
            <a:ext cx="7188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28600" y="0"/>
            <a:ext cx="75438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深入</a:t>
            </a:r>
            <a:r>
              <a:rPr lang="en-US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cache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000" y="914400"/>
            <a:ext cx="6324600" cy="1754327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r>
              <a:rPr lang="en-US" b="1" dirty="0" err="1"/>
              <a:t>val</a:t>
            </a:r>
            <a:r>
              <a:rPr lang="en-US" b="1" dirty="0"/>
              <a:t> data = </a:t>
            </a:r>
            <a:r>
              <a:rPr lang="en-US" b="1" dirty="0" err="1" smtClean="0"/>
              <a:t>sc</a:t>
            </a:r>
            <a:r>
              <a:rPr lang="zh-CN" altLang="en-US" b="1" dirty="0" smtClean="0"/>
              <a:t>.</a:t>
            </a:r>
            <a:r>
              <a:rPr lang="en-US" altLang="zh-CN" b="1" dirty="0" err="1" smtClean="0"/>
              <a:t>textFile</a:t>
            </a:r>
            <a:r>
              <a:rPr lang="en-US" b="1" dirty="0" smtClean="0"/>
              <a:t>(“</a:t>
            </a:r>
            <a:r>
              <a:rPr lang="en-US" b="1" dirty="0" err="1" smtClean="0"/>
              <a:t>hdfs</a:t>
            </a:r>
            <a:r>
              <a:rPr lang="en-US" altLang="zh-CN" b="1" dirty="0" smtClean="0"/>
              <a:t>://nn:8020/input</a:t>
            </a:r>
            <a:r>
              <a:rPr lang="en-US" b="1" dirty="0" smtClean="0"/>
              <a:t>”)</a:t>
            </a:r>
            <a:endParaRPr lang="en-US" b="1" dirty="0"/>
          </a:p>
          <a:p>
            <a:r>
              <a:rPr lang="en-US" b="1" dirty="0" err="1" smtClean="0"/>
              <a:t>data</a:t>
            </a:r>
            <a:r>
              <a:rPr lang="en-US" altLang="zh-CN" b="1" dirty="0" err="1" smtClean="0"/>
              <a:t>.cache</a:t>
            </a:r>
            <a:r>
              <a:rPr lang="en-US" altLang="zh-CN" b="1" dirty="0" smtClean="0"/>
              <a:t>()</a:t>
            </a:r>
          </a:p>
          <a:p>
            <a:r>
              <a:rPr lang="en-US" altLang="zh-CN" b="1" dirty="0" err="1" smtClean="0"/>
              <a:t>data.filter</a:t>
            </a:r>
            <a:r>
              <a:rPr lang="en-US" altLang="zh-CN" b="1" dirty="0" smtClean="0"/>
              <a:t>(_.</a:t>
            </a:r>
            <a:r>
              <a:rPr lang="en-US" altLang="zh-CN" b="1" dirty="0" err="1" smtClean="0"/>
              <a:t>startWith</a:t>
            </a:r>
            <a:r>
              <a:rPr lang="en-US" altLang="zh-CN" b="1" dirty="0" smtClean="0"/>
              <a:t>(“error”)).count</a:t>
            </a:r>
          </a:p>
          <a:p>
            <a:r>
              <a:rPr lang="en-US" altLang="zh-CN" b="1" dirty="0" err="1"/>
              <a:t>data.filter</a:t>
            </a:r>
            <a:r>
              <a:rPr lang="en-US" altLang="zh-CN" b="1" dirty="0"/>
              <a:t>(_</a:t>
            </a:r>
            <a:r>
              <a:rPr lang="en-US" altLang="zh-CN" b="1" dirty="0" smtClean="0"/>
              <a:t>.</a:t>
            </a:r>
            <a:r>
              <a:rPr lang="en-US" altLang="zh-CN" b="1" dirty="0" err="1" smtClean="0"/>
              <a:t>endWith</a:t>
            </a:r>
            <a:r>
              <a:rPr lang="en-US" altLang="zh-CN" b="1" dirty="0"/>
              <a:t>(</a:t>
            </a:r>
            <a:r>
              <a:rPr lang="en-US" altLang="zh-CN" b="1" dirty="0" smtClean="0"/>
              <a:t>“</a:t>
            </a:r>
            <a:r>
              <a:rPr lang="en-US" altLang="zh-CN" b="1" dirty="0" err="1" smtClean="0"/>
              <a:t>hadoop</a:t>
            </a:r>
            <a:r>
              <a:rPr lang="en-US" altLang="zh-CN" b="1" dirty="0" smtClean="0"/>
              <a:t>”</a:t>
            </a:r>
            <a:r>
              <a:rPr lang="en-US" altLang="zh-CN" b="1" dirty="0"/>
              <a:t>)</a:t>
            </a:r>
            <a:r>
              <a:rPr lang="en-US" altLang="zh-CN" b="1" dirty="0" smtClean="0"/>
              <a:t>).count</a:t>
            </a:r>
            <a:endParaRPr lang="en-US" b="1" dirty="0"/>
          </a:p>
          <a:p>
            <a:r>
              <a:rPr lang="en-US" altLang="zh-CN" b="1" dirty="0" err="1"/>
              <a:t>data.filter</a:t>
            </a:r>
            <a:r>
              <a:rPr lang="en-US" altLang="zh-CN" b="1" dirty="0"/>
              <a:t>(_.</a:t>
            </a:r>
            <a:r>
              <a:rPr lang="en-US" altLang="zh-CN" b="1" dirty="0" err="1"/>
              <a:t>endWith</a:t>
            </a:r>
            <a:r>
              <a:rPr lang="en-US" altLang="zh-CN" b="1" dirty="0"/>
              <a:t>(</a:t>
            </a:r>
            <a:r>
              <a:rPr lang="en-US" altLang="zh-CN" b="1" dirty="0" smtClean="0"/>
              <a:t>“</a:t>
            </a:r>
            <a:r>
              <a:rPr lang="en-US" altLang="zh-CN" b="1" dirty="0" err="1" smtClean="0"/>
              <a:t>hbase</a:t>
            </a:r>
            <a:r>
              <a:rPr lang="en-US" altLang="zh-CN" b="1" dirty="0" smtClean="0"/>
              <a:t>”</a:t>
            </a:r>
            <a:r>
              <a:rPr lang="en-US" altLang="zh-CN" b="1" dirty="0"/>
              <a:t>)</a:t>
            </a:r>
            <a:r>
              <a:rPr lang="en-US" altLang="zh-CN" b="1" dirty="0" smtClean="0"/>
              <a:t>).count</a:t>
            </a:r>
            <a:endParaRPr lang="en-US" b="1" dirty="0"/>
          </a:p>
          <a:p>
            <a:r>
              <a:rPr lang="en-US" altLang="zh-CN" b="1" dirty="0" smtClean="0"/>
              <a:t>…….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4114800"/>
            <a:ext cx="6324600" cy="1477328"/>
          </a:xfrm>
          <a:prstGeom prst="rect">
            <a:avLst/>
          </a:prstGeom>
          <a:solidFill>
            <a:srgbClr val="D1FFEC"/>
          </a:solidFill>
        </p:spPr>
        <p:txBody>
          <a:bodyPr wrap="square" rtlCol="0">
            <a:spAutoFit/>
          </a:bodyPr>
          <a:lstStyle/>
          <a:p>
            <a:r>
              <a:rPr lang="en-US" b="1" dirty="0" err="1"/>
              <a:t>val</a:t>
            </a:r>
            <a:r>
              <a:rPr lang="en-US" b="1" dirty="0"/>
              <a:t> data = </a:t>
            </a:r>
            <a:r>
              <a:rPr lang="en-US" b="1" dirty="0" err="1" smtClean="0"/>
              <a:t>sc</a:t>
            </a:r>
            <a:r>
              <a:rPr lang="zh-CN" altLang="en-US" b="1" dirty="0" smtClean="0"/>
              <a:t>.</a:t>
            </a:r>
            <a:r>
              <a:rPr lang="en-US" altLang="zh-CN" b="1" dirty="0" err="1" smtClean="0"/>
              <a:t>textFile</a:t>
            </a:r>
            <a:r>
              <a:rPr lang="en-US" b="1" dirty="0" smtClean="0"/>
              <a:t>(“</a:t>
            </a:r>
            <a:r>
              <a:rPr lang="en-US" b="1" dirty="0" err="1" smtClean="0"/>
              <a:t>hdfs</a:t>
            </a:r>
            <a:r>
              <a:rPr lang="en-US" altLang="zh-CN" b="1" dirty="0" smtClean="0"/>
              <a:t>://nn:8020/input</a:t>
            </a:r>
            <a:r>
              <a:rPr lang="en-US" b="1" dirty="0" smtClean="0"/>
              <a:t>”)</a:t>
            </a:r>
            <a:endParaRPr lang="en-US" b="1" dirty="0"/>
          </a:p>
          <a:p>
            <a:r>
              <a:rPr lang="en-US" altLang="zh-CN" b="1" dirty="0" err="1" smtClean="0"/>
              <a:t>data.filter</a:t>
            </a:r>
            <a:r>
              <a:rPr lang="en-US" altLang="zh-CN" b="1" dirty="0" smtClean="0"/>
              <a:t>(_.</a:t>
            </a:r>
            <a:r>
              <a:rPr lang="en-US" altLang="zh-CN" b="1" dirty="0" err="1" smtClean="0"/>
              <a:t>startWith</a:t>
            </a:r>
            <a:r>
              <a:rPr lang="en-US" altLang="zh-CN" b="1" dirty="0" smtClean="0"/>
              <a:t>(“error”)).count</a:t>
            </a:r>
          </a:p>
          <a:p>
            <a:r>
              <a:rPr lang="en-US" altLang="zh-CN" b="1" dirty="0" err="1"/>
              <a:t>data.filter</a:t>
            </a:r>
            <a:r>
              <a:rPr lang="en-US" altLang="zh-CN" b="1" dirty="0"/>
              <a:t>(_</a:t>
            </a:r>
            <a:r>
              <a:rPr lang="en-US" altLang="zh-CN" b="1" dirty="0" smtClean="0"/>
              <a:t>.</a:t>
            </a:r>
            <a:r>
              <a:rPr lang="en-US" altLang="zh-CN" b="1" dirty="0" err="1" smtClean="0"/>
              <a:t>endWith</a:t>
            </a:r>
            <a:r>
              <a:rPr lang="en-US" altLang="zh-CN" b="1" dirty="0"/>
              <a:t>(</a:t>
            </a:r>
            <a:r>
              <a:rPr lang="en-US" altLang="zh-CN" b="1" dirty="0" smtClean="0"/>
              <a:t>“</a:t>
            </a:r>
            <a:r>
              <a:rPr lang="en-US" altLang="zh-CN" b="1" dirty="0" err="1" smtClean="0"/>
              <a:t>hadoop</a:t>
            </a:r>
            <a:r>
              <a:rPr lang="en-US" altLang="zh-CN" b="1" dirty="0" smtClean="0"/>
              <a:t>”</a:t>
            </a:r>
            <a:r>
              <a:rPr lang="en-US" altLang="zh-CN" b="1" dirty="0"/>
              <a:t>)</a:t>
            </a:r>
            <a:r>
              <a:rPr lang="en-US" altLang="zh-CN" b="1" dirty="0" smtClean="0"/>
              <a:t>).count</a:t>
            </a:r>
            <a:endParaRPr lang="en-US" b="1" dirty="0"/>
          </a:p>
          <a:p>
            <a:r>
              <a:rPr lang="en-US" altLang="zh-CN" b="1" dirty="0" err="1"/>
              <a:t>data.filter</a:t>
            </a:r>
            <a:r>
              <a:rPr lang="en-US" altLang="zh-CN" b="1" dirty="0"/>
              <a:t>(_.</a:t>
            </a:r>
            <a:r>
              <a:rPr lang="en-US" altLang="zh-CN" b="1" dirty="0" err="1"/>
              <a:t>endWith</a:t>
            </a:r>
            <a:r>
              <a:rPr lang="en-US" altLang="zh-CN" b="1" dirty="0"/>
              <a:t>(</a:t>
            </a:r>
            <a:r>
              <a:rPr lang="en-US" altLang="zh-CN" b="1" dirty="0" smtClean="0"/>
              <a:t>“</a:t>
            </a:r>
            <a:r>
              <a:rPr lang="en-US" altLang="zh-CN" b="1" dirty="0" err="1" smtClean="0"/>
              <a:t>hbase</a:t>
            </a:r>
            <a:r>
              <a:rPr lang="en-US" altLang="zh-CN" b="1" dirty="0" smtClean="0"/>
              <a:t>”</a:t>
            </a:r>
            <a:r>
              <a:rPr lang="en-US" altLang="zh-CN" b="1" dirty="0"/>
              <a:t>)</a:t>
            </a:r>
            <a:r>
              <a:rPr lang="en-US" altLang="zh-CN" b="1" dirty="0" smtClean="0"/>
              <a:t>).count</a:t>
            </a:r>
            <a:endParaRPr lang="en-US" b="1" dirty="0"/>
          </a:p>
          <a:p>
            <a:r>
              <a:rPr lang="en-US" altLang="zh-CN" b="1" dirty="0" smtClean="0"/>
              <a:t>…….</a:t>
            </a:r>
            <a:endParaRPr lang="en-US" b="1" dirty="0"/>
          </a:p>
        </p:txBody>
      </p:sp>
      <p:sp>
        <p:nvSpPr>
          <p:cNvPr id="5" name="Magnetic Disk 4"/>
          <p:cNvSpPr/>
          <p:nvPr/>
        </p:nvSpPr>
        <p:spPr>
          <a:xfrm>
            <a:off x="228600" y="3048000"/>
            <a:ext cx="914400" cy="762000"/>
          </a:xfrm>
          <a:prstGeom prst="flowChartMagneticDisk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HDFS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1981200" y="3048000"/>
            <a:ext cx="1143000" cy="76200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4"/>
            <a:endCxn id="6" idx="1"/>
          </p:cNvCxnSpPr>
          <p:nvPr/>
        </p:nvCxnSpPr>
        <p:spPr>
          <a:xfrm>
            <a:off x="1143000" y="34290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10000" y="2667000"/>
            <a:ext cx="1524000" cy="381000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810000" y="3124200"/>
            <a:ext cx="1524000" cy="381000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810000" y="3581400"/>
            <a:ext cx="1524000" cy="381000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3"/>
            <a:endCxn id="11" idx="1"/>
          </p:cNvCxnSpPr>
          <p:nvPr/>
        </p:nvCxnSpPr>
        <p:spPr>
          <a:xfrm flipV="1">
            <a:off x="3124200" y="2857500"/>
            <a:ext cx="685800" cy="57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6" idx="1"/>
          </p:cNvCxnSpPr>
          <p:nvPr/>
        </p:nvCxnSpPr>
        <p:spPr>
          <a:xfrm flipV="1">
            <a:off x="3124200" y="3314700"/>
            <a:ext cx="685800" cy="114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7" idx="1"/>
          </p:cNvCxnSpPr>
          <p:nvPr/>
        </p:nvCxnSpPr>
        <p:spPr>
          <a:xfrm>
            <a:off x="3124200" y="3429000"/>
            <a:ext cx="685800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Magnetic Disk 23"/>
          <p:cNvSpPr/>
          <p:nvPr/>
        </p:nvSpPr>
        <p:spPr>
          <a:xfrm>
            <a:off x="1676400" y="5943600"/>
            <a:ext cx="914400" cy="762000"/>
          </a:xfrm>
          <a:prstGeom prst="flowChartMagneticDisk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HDFS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4114800" y="5562600"/>
            <a:ext cx="1524000" cy="381000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114800" y="6019800"/>
            <a:ext cx="1524000" cy="381000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114800" y="6477000"/>
            <a:ext cx="1524000" cy="381000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4" idx="4"/>
            <a:endCxn id="27" idx="1"/>
          </p:cNvCxnSpPr>
          <p:nvPr/>
        </p:nvCxnSpPr>
        <p:spPr>
          <a:xfrm flipV="1">
            <a:off x="2590800" y="5753100"/>
            <a:ext cx="1524000" cy="57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4"/>
            <a:endCxn id="28" idx="1"/>
          </p:cNvCxnSpPr>
          <p:nvPr/>
        </p:nvCxnSpPr>
        <p:spPr>
          <a:xfrm flipV="1">
            <a:off x="2590800" y="6210300"/>
            <a:ext cx="1524000" cy="114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4"/>
            <a:endCxn id="29" idx="1"/>
          </p:cNvCxnSpPr>
          <p:nvPr/>
        </p:nvCxnSpPr>
        <p:spPr>
          <a:xfrm>
            <a:off x="2590800" y="6324600"/>
            <a:ext cx="1524000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04800" y="2667000"/>
            <a:ext cx="59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286000" y="2667000"/>
            <a:ext cx="101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828800" y="5562600"/>
            <a:ext cx="59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40" name="Right Brace 39"/>
          <p:cNvSpPr/>
          <p:nvPr/>
        </p:nvSpPr>
        <p:spPr>
          <a:xfrm>
            <a:off x="6858000" y="1752600"/>
            <a:ext cx="457200" cy="327660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467600" y="3200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区别是什么？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486401" y="28194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从磁盘上读取</a:t>
            </a:r>
            <a:r>
              <a:rPr lang="en-US" altLang="zh-CN" dirty="0" smtClean="0"/>
              <a:t>1</a:t>
            </a:r>
            <a:r>
              <a:rPr lang="zh-CN" altLang="en-US" dirty="0" smtClean="0"/>
              <a:t>次，之后从内存中读取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715000" y="5867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每次从磁盘上读取数据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6" grpId="0" animBg="1"/>
      <p:bldP spid="17" grpId="0" animBg="1"/>
      <p:bldP spid="24" grpId="0" animBg="1"/>
      <p:bldP spid="27" grpId="0" animBg="1"/>
      <p:bldP spid="28" grpId="0" animBg="1"/>
      <p:bldP spid="29" grpId="0" animBg="1"/>
      <p:bldP spid="37" grpId="0"/>
      <p:bldP spid="38" grpId="0"/>
      <p:bldP spid="39" grpId="0"/>
      <p:bldP spid="42" grpId="0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691"/>
            <a:ext cx="8229600" cy="1143000"/>
          </a:xfrm>
        </p:spPr>
        <p:txBody>
          <a:bodyPr/>
          <a:lstStyle/>
          <a:p>
            <a:r>
              <a:rPr lang="zh-CN" altLang="en-US" sz="3800" b="1" dirty="0" smtClean="0"/>
              <a:t>构建集成开发环境</a:t>
            </a:r>
            <a:endParaRPr lang="zh-CN" altLang="en-US" sz="3800" b="1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51054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推荐使用</a:t>
            </a:r>
            <a:r>
              <a:rPr lang="en-US" altLang="zh-CN" dirty="0" err="1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Intellij</a:t>
            </a:r>
            <a:r>
              <a:rPr lang="en-US" altLang="zh-CN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IDEA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b="1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Eclipse</a:t>
            </a:r>
            <a:r>
              <a:rPr lang="zh-CN" altLang="en-US" sz="2400" b="1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对</a:t>
            </a:r>
            <a:r>
              <a:rPr lang="en-US" altLang="zh-CN" sz="2400" b="1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Scala</a:t>
            </a:r>
            <a:r>
              <a:rPr lang="zh-CN" altLang="en-US" sz="2400" b="1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支持不完善</a:t>
            </a:r>
            <a:endParaRPr lang="en-US" altLang="zh-CN" sz="2400" b="1" dirty="0">
              <a:solidFill>
                <a:srgbClr val="11111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基本流程</a:t>
            </a:r>
            <a:endParaRPr lang="en-US" altLang="zh-CN" dirty="0" smtClean="0">
              <a:solidFill>
                <a:srgbClr val="11111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742950" lvl="2" indent="-342900">
              <a:lnSpc>
                <a:spcPct val="150000"/>
              </a:lnSpc>
              <a:buClr>
                <a:schemeClr val="hlink"/>
              </a:buClr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安装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JDK 1.6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或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1.7</a:t>
            </a:r>
          </a:p>
          <a:p>
            <a:pPr marL="742950" lvl="2" indent="-342900">
              <a:lnSpc>
                <a:spcPct val="150000"/>
              </a:lnSpc>
              <a:buClr>
                <a:schemeClr val="hlink"/>
              </a:buClr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下载</a:t>
            </a:r>
            <a:r>
              <a:rPr lang="en-US" altLang="zh-CN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Intellij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IDEA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，打开后，安装</a:t>
            </a:r>
            <a:r>
              <a:rPr lang="en-US" altLang="zh-CN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scala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插件</a:t>
            </a:r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742950" lvl="2" indent="-342900">
              <a:lnSpc>
                <a:spcPct val="150000"/>
              </a:lnSpc>
              <a:buClr>
                <a:schemeClr val="hlink"/>
              </a:buClr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在</a:t>
            </a:r>
            <a:r>
              <a:rPr lang="en-US" altLang="zh-CN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Intellij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中创建</a:t>
            </a:r>
            <a:r>
              <a:rPr lang="en-US" altLang="zh-CN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scala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工程，导入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spark-</a:t>
            </a:r>
            <a:r>
              <a:rPr lang="en-US" altLang="zh-CN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hadoop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包</a:t>
            </a:r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742950" lvl="2" indent="-342900">
              <a:lnSpc>
                <a:spcPct val="150000"/>
              </a:lnSpc>
              <a:buClr>
                <a:schemeClr val="hlink"/>
              </a:buClr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编写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spark</a:t>
            </a:r>
            <a:r>
              <a:rPr lang="zh-CN" altLang="en-US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程序</a:t>
            </a:r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400050" lvl="2" indent="0">
              <a:lnSpc>
                <a:spcPct val="150000"/>
              </a:lnSpc>
              <a:buClr>
                <a:schemeClr val="hlink"/>
              </a:buClr>
              <a:buNone/>
            </a:pPr>
            <a:r>
              <a:rPr lang="zh-CN" altLang="en-US" sz="1700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参考文章：</a:t>
            </a:r>
            <a:r>
              <a:rPr lang="en-US" altLang="zh-CN" sz="1700" b="1" dirty="0">
                <a:latin typeface="Times New Roman" pitchFamily="18" charset="0"/>
                <a:ea typeface="宋体" charset="-122"/>
                <a:cs typeface="Times New Roman" pitchFamily="18" charset="0"/>
                <a:hlinkClick r:id="rId2"/>
              </a:rPr>
              <a:t>http://dongxicheng.org/framework-on-yarn/apache-spark-intellij-idea/</a:t>
            </a:r>
            <a:endParaRPr lang="en-US" altLang="zh-CN" sz="1700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01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z="3800" b="1" dirty="0" smtClean="0"/>
              <a:t>提交</a:t>
            </a:r>
            <a:r>
              <a:rPr lang="en-US" altLang="en-US" sz="3800" b="1" dirty="0" err="1" smtClean="0"/>
              <a:t>Spark程序</a:t>
            </a:r>
            <a:r>
              <a:rPr lang="zh-CN" altLang="en-US" sz="3800" b="1" dirty="0" smtClean="0"/>
              <a:t>（运行在</a:t>
            </a:r>
            <a:r>
              <a:rPr lang="en-US" altLang="zh-CN" sz="3800" b="1" dirty="0" smtClean="0"/>
              <a:t>YARN</a:t>
            </a:r>
            <a:r>
              <a:rPr lang="zh-CN" altLang="en-US" sz="3800" b="1" dirty="0" smtClean="0"/>
              <a:t>上）</a:t>
            </a:r>
            <a:endParaRPr lang="zh-CN" altLang="en-US" sz="3800" b="1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5105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b="1" dirty="0"/>
              <a:t>export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YARN_CONF_DIR=/opt/</a:t>
            </a:r>
            <a:r>
              <a:rPr lang="en-US" altLang="zh-CN" sz="1800" b="1" dirty="0" err="1"/>
              <a:t>hadoop</a:t>
            </a:r>
            <a:r>
              <a:rPr lang="en-US" altLang="zh-CN" sz="1800" b="1" dirty="0"/>
              <a:t>/yarn-client/</a:t>
            </a:r>
            <a:r>
              <a:rPr lang="en-US" altLang="zh-CN" sz="1800" b="1" dirty="0" err="1"/>
              <a:t>etc</a:t>
            </a:r>
            <a:r>
              <a:rPr lang="en-US" altLang="zh-CN" sz="1800" b="1" dirty="0"/>
              <a:t>/</a:t>
            </a:r>
            <a:r>
              <a:rPr lang="en-US" altLang="zh-CN" sz="1800" b="1" dirty="0" err="1"/>
              <a:t>hadoop</a:t>
            </a:r>
            <a:endParaRPr lang="en-US" altLang="zh-CN" sz="1800" b="1" dirty="0"/>
          </a:p>
          <a:p>
            <a:pPr marL="0" indent="0">
              <a:buNone/>
            </a:pPr>
            <a:r>
              <a:rPr lang="en-US" sz="1800" b="1" dirty="0"/>
              <a:t>bin/spark-submit \</a:t>
            </a:r>
          </a:p>
          <a:p>
            <a:pPr marL="0" indent="0">
              <a:buNone/>
            </a:pPr>
            <a:r>
              <a:rPr lang="en-US" sz="1800" b="1" dirty="0"/>
              <a:t>  --master yarn-cluster \</a:t>
            </a:r>
          </a:p>
          <a:p>
            <a:pPr marL="0" indent="0">
              <a:buNone/>
            </a:pPr>
            <a:r>
              <a:rPr lang="en-US" sz="1800" b="1" dirty="0"/>
              <a:t>  --class </a:t>
            </a:r>
            <a:r>
              <a:rPr lang="en-US" sz="1800" b="1" dirty="0" err="1"/>
              <a:t>com.hulu.examples.SparkPi</a:t>
            </a:r>
            <a:r>
              <a:rPr lang="en-US" sz="1800" b="1" dirty="0"/>
              <a:t> \</a:t>
            </a:r>
          </a:p>
          <a:p>
            <a:pPr marL="0" indent="0">
              <a:buNone/>
            </a:pPr>
            <a:r>
              <a:rPr lang="en-US" sz="1800" b="1" dirty="0"/>
              <a:t>  --name </a:t>
            </a:r>
            <a:r>
              <a:rPr lang="en-US" sz="1800" b="1" dirty="0" err="1" smtClean="0"/>
              <a:t>sparkpi</a:t>
            </a:r>
            <a:r>
              <a:rPr lang="zh-CN" altLang="en-US" sz="1800" b="1" dirty="0" smtClean="0"/>
              <a:t> </a:t>
            </a:r>
            <a:r>
              <a:rPr lang="en-US" sz="1800" b="1" dirty="0" smtClean="0"/>
              <a:t>\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  --driver-memory 2g \</a:t>
            </a:r>
          </a:p>
          <a:p>
            <a:pPr marL="0" indent="0">
              <a:buNone/>
            </a:pPr>
            <a:r>
              <a:rPr lang="zh-CN" altLang="en-US" sz="1800" b="1" dirty="0" smtClean="0"/>
              <a:t>  </a:t>
            </a:r>
            <a:r>
              <a:rPr lang="sk-SK" sz="1800" b="1" dirty="0" smtClean="0"/>
              <a:t>-</a:t>
            </a:r>
            <a:r>
              <a:rPr lang="sk-SK" sz="1800" b="1" dirty="0"/>
              <a:t>-executor-memory 3g \</a:t>
            </a:r>
          </a:p>
          <a:p>
            <a:pPr marL="0" indent="0">
              <a:buNone/>
            </a:pPr>
            <a:r>
              <a:rPr lang="zh-CN" altLang="en-US" sz="1800" b="1" dirty="0" smtClean="0"/>
              <a:t>  </a:t>
            </a:r>
            <a:r>
              <a:rPr lang="sk-SK" sz="1800" b="1" dirty="0" smtClean="0"/>
              <a:t>-</a:t>
            </a:r>
            <a:r>
              <a:rPr lang="sk-SK" sz="1800" b="1" dirty="0"/>
              <a:t>-executor-cores 2 \</a:t>
            </a:r>
          </a:p>
          <a:p>
            <a:pPr marL="0" indent="0">
              <a:buNone/>
            </a:pPr>
            <a:r>
              <a:rPr lang="sk-SK" sz="1800" b="1" dirty="0"/>
              <a:t>  --num-executors 2 \</a:t>
            </a:r>
          </a:p>
          <a:p>
            <a:pPr marL="0" indent="0">
              <a:buNone/>
            </a:pPr>
            <a:r>
              <a:rPr lang="sk-SK" sz="1800" b="1" dirty="0"/>
              <a:t>  --queue </a:t>
            </a:r>
            <a:r>
              <a:rPr lang="sk-SK" sz="1800" b="1" dirty="0" smtClean="0"/>
              <a:t>spark</a:t>
            </a:r>
            <a:r>
              <a:rPr lang="zh-CN" altLang="en-US" sz="1800" b="1" dirty="0" smtClean="0"/>
              <a:t> </a:t>
            </a:r>
            <a:r>
              <a:rPr lang="sk-SK" sz="1800" b="1" dirty="0" smtClean="0"/>
              <a:t>\</a:t>
            </a:r>
            <a:endParaRPr lang="sk-SK" sz="1800" b="1" dirty="0"/>
          </a:p>
          <a:p>
            <a:pPr marL="0" indent="0">
              <a:buNone/>
            </a:pPr>
            <a:r>
              <a:rPr lang="sk-SK" sz="1800" b="1" dirty="0"/>
              <a:t>  -</a:t>
            </a:r>
            <a:r>
              <a:rPr lang="sk-SK" sz="1800" b="1" dirty="0" smtClean="0"/>
              <a:t>-conf</a:t>
            </a:r>
            <a:r>
              <a:rPr lang="zh-CN" altLang="en-US" sz="1800" b="1" dirty="0" smtClean="0"/>
              <a:t> </a:t>
            </a:r>
            <a:r>
              <a:rPr lang="sk-SK" sz="1800" b="1" dirty="0" smtClean="0"/>
              <a:t>spark.pi.iterators</a:t>
            </a:r>
            <a:r>
              <a:rPr lang="sk-SK" sz="1800" b="1" dirty="0"/>
              <a:t>=500000 \</a:t>
            </a:r>
          </a:p>
          <a:p>
            <a:pPr marL="0" indent="0">
              <a:buNone/>
            </a:pPr>
            <a:r>
              <a:rPr lang="sk-SK" sz="1800" b="1" dirty="0"/>
              <a:t>  -</a:t>
            </a:r>
            <a:r>
              <a:rPr lang="sk-SK" sz="1800" b="1" dirty="0" smtClean="0"/>
              <a:t>-conf</a:t>
            </a:r>
            <a:r>
              <a:rPr lang="zh-CN" altLang="en-US" sz="1800" b="1" dirty="0" smtClean="0"/>
              <a:t> </a:t>
            </a:r>
            <a:r>
              <a:rPr lang="sk-SK" sz="1800" b="1" dirty="0" smtClean="0"/>
              <a:t>spark.pi.slices</a:t>
            </a:r>
            <a:r>
              <a:rPr lang="sk-SK" sz="1800" b="1" dirty="0"/>
              <a:t>=10 \</a:t>
            </a:r>
          </a:p>
          <a:p>
            <a:pPr marL="0" indent="0">
              <a:buNone/>
            </a:pPr>
            <a:r>
              <a:rPr lang="sk-SK" sz="1800" b="1" dirty="0"/>
              <a:t>  $FWDIR/target/scala-2.10/spark-example-assembly-1.0.jar</a:t>
            </a:r>
            <a:endParaRPr lang="en-US" altLang="zh-CN" sz="1700" b="1" dirty="0" smtClean="0">
              <a:solidFill>
                <a:srgbClr val="11111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943600" y="1447800"/>
            <a:ext cx="3048000" cy="304800"/>
          </a:xfrm>
          <a:prstGeom prst="wedgeRoundRectCallout">
            <a:avLst>
              <a:gd name="adj1" fmla="val -90098"/>
              <a:gd name="adj2" fmla="val 14736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运行模式：</a:t>
            </a:r>
            <a:r>
              <a:rPr lang="en-US" altLang="zh-CN" sz="1200" dirty="0" smtClean="0"/>
              <a:t>local, yarn-</a:t>
            </a:r>
            <a:r>
              <a:rPr lang="en-US" altLang="zh-CN" sz="1200" dirty="0" err="1" smtClean="0"/>
              <a:t>clisnt</a:t>
            </a:r>
            <a:r>
              <a:rPr lang="en-US" altLang="zh-CN" sz="1200" dirty="0" smtClean="0"/>
              <a:t>, yarn-cluster</a:t>
            </a:r>
            <a:endParaRPr lang="en-US" sz="12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943600" y="1828800"/>
            <a:ext cx="1905000" cy="304800"/>
          </a:xfrm>
          <a:prstGeom prst="wedgeRoundRectCallout">
            <a:avLst>
              <a:gd name="adj1" fmla="val -90098"/>
              <a:gd name="adj2" fmla="val 14736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应用程序主类</a:t>
            </a:r>
            <a:endParaRPr lang="en-US" sz="1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943600" y="2209800"/>
            <a:ext cx="1905000" cy="304800"/>
          </a:xfrm>
          <a:prstGeom prst="wedgeRoundRectCallout">
            <a:avLst>
              <a:gd name="adj1" fmla="val -90098"/>
              <a:gd name="adj2" fmla="val 14736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作业名称</a:t>
            </a:r>
            <a:endParaRPr lang="en-US" sz="12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943600" y="2590800"/>
            <a:ext cx="1905000" cy="304800"/>
          </a:xfrm>
          <a:prstGeom prst="wedgeRoundRectCallout">
            <a:avLst>
              <a:gd name="adj1" fmla="val -90098"/>
              <a:gd name="adj2" fmla="val 14736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Driver</a:t>
            </a:r>
            <a:r>
              <a:rPr lang="zh-CN" altLang="en-US" sz="1200" dirty="0" smtClean="0"/>
              <a:t>需要的内存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943600" y="2971800"/>
            <a:ext cx="1905000" cy="304800"/>
          </a:xfrm>
          <a:prstGeom prst="wedgeRoundRectCallout">
            <a:avLst>
              <a:gd name="adj1" fmla="val -90098"/>
              <a:gd name="adj2" fmla="val 14736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每个</a:t>
            </a:r>
            <a:r>
              <a:rPr lang="en-US" altLang="zh-CN" sz="1200" dirty="0" smtClean="0"/>
              <a:t>executor</a:t>
            </a:r>
            <a:r>
              <a:rPr lang="zh-CN" altLang="en-US" sz="1200" dirty="0" smtClean="0"/>
              <a:t>需要的内存</a:t>
            </a:r>
            <a:endParaRPr lang="en-US" sz="1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5943600" y="3352800"/>
            <a:ext cx="1905000" cy="304800"/>
          </a:xfrm>
          <a:prstGeom prst="wedgeRoundRectCallout">
            <a:avLst>
              <a:gd name="adj1" fmla="val -90098"/>
              <a:gd name="adj2" fmla="val 14736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每个</a:t>
            </a:r>
            <a:r>
              <a:rPr lang="en-US" altLang="zh-CN" sz="1200" dirty="0" smtClean="0"/>
              <a:t>executor</a:t>
            </a:r>
            <a:r>
              <a:rPr lang="zh-CN" altLang="en-US" sz="1200" dirty="0" smtClean="0"/>
              <a:t>线程数</a:t>
            </a:r>
            <a:endParaRPr lang="en-US" sz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5943600" y="3733800"/>
            <a:ext cx="1905000" cy="304800"/>
          </a:xfrm>
          <a:prstGeom prst="wedgeRoundRectCallout">
            <a:avLst>
              <a:gd name="adj1" fmla="val -90098"/>
              <a:gd name="adj2" fmla="val 14736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需启动的</a:t>
            </a:r>
            <a:r>
              <a:rPr lang="en-US" altLang="zh-CN" sz="1200" dirty="0" smtClean="0"/>
              <a:t>Executor</a:t>
            </a:r>
            <a:r>
              <a:rPr lang="zh-CN" altLang="en-US" sz="1200" dirty="0" smtClean="0"/>
              <a:t>总数</a:t>
            </a:r>
            <a:endParaRPr lang="en-US" sz="12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5943600" y="4114800"/>
            <a:ext cx="1905000" cy="304800"/>
          </a:xfrm>
          <a:prstGeom prst="wedgeRoundRectCallout">
            <a:avLst>
              <a:gd name="adj1" fmla="val -90098"/>
              <a:gd name="adj2" fmla="val 14736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提交到的队列名称</a:t>
            </a:r>
            <a:endParaRPr lang="en-US" sz="12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5943600" y="4572000"/>
            <a:ext cx="1905000" cy="304800"/>
          </a:xfrm>
          <a:prstGeom prst="wedgeRoundRectCallout">
            <a:avLst>
              <a:gd name="adj1" fmla="val -90098"/>
              <a:gd name="adj2" fmla="val 14736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用户自定义配置</a:t>
            </a:r>
            <a:endParaRPr lang="en-US" sz="12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6172200" y="5486400"/>
            <a:ext cx="1905000" cy="304800"/>
          </a:xfrm>
          <a:prstGeom prst="wedgeRoundRectCallout">
            <a:avLst>
              <a:gd name="adj1" fmla="val -83308"/>
              <a:gd name="adj2" fmla="val -77849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用户应用程序所在</a:t>
            </a:r>
            <a:r>
              <a:rPr lang="en-US" altLang="zh-CN" sz="1200" dirty="0" smtClean="0"/>
              <a:t>jar</a:t>
            </a:r>
            <a:r>
              <a:rPr lang="zh-CN" altLang="en-US" sz="1200" dirty="0" smtClean="0"/>
              <a:t>包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289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97"/>
            <a:ext cx="8229600" cy="1143000"/>
          </a:xfrm>
        </p:spPr>
        <p:txBody>
          <a:bodyPr/>
          <a:lstStyle/>
          <a:p>
            <a:r>
              <a:rPr lang="zh-CN" altLang="en-US" sz="3800" dirty="0" smtClean="0"/>
              <a:t>提交</a:t>
            </a:r>
            <a:r>
              <a:rPr lang="en-US" altLang="en-US" sz="3800" dirty="0" err="1" smtClean="0"/>
              <a:t>Spark程序</a:t>
            </a:r>
            <a:r>
              <a:rPr lang="zh-CN" altLang="en-US" sz="2000" dirty="0" smtClean="0"/>
              <a:t>（运行在</a:t>
            </a:r>
            <a:r>
              <a:rPr lang="en-US" altLang="zh-CN" sz="2000" dirty="0" smtClean="0"/>
              <a:t>YARN</a:t>
            </a:r>
            <a:r>
              <a:rPr lang="zh-CN" altLang="en-US" sz="2000" dirty="0" smtClean="0"/>
              <a:t>上）</a:t>
            </a:r>
            <a:endParaRPr lang="zh-CN" altLang="en-US" sz="200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52400" y="914400"/>
            <a:ext cx="2819400" cy="12192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 smtClean="0"/>
              <a:t>-</a:t>
            </a:r>
            <a:r>
              <a:rPr lang="en-US" sz="1800" b="1" dirty="0"/>
              <a:t>-driver-memory 2g </a:t>
            </a:r>
          </a:p>
          <a:p>
            <a:pPr marL="0" indent="0">
              <a:buNone/>
            </a:pPr>
            <a:r>
              <a:rPr lang="sk-SK" sz="1800" b="1" dirty="0" smtClean="0"/>
              <a:t>-</a:t>
            </a:r>
            <a:r>
              <a:rPr lang="sk-SK" sz="1800" b="1" dirty="0"/>
              <a:t>-executor-cores </a:t>
            </a:r>
            <a:r>
              <a:rPr lang="zh-CN" altLang="zh-CN" sz="1800" b="1" dirty="0"/>
              <a:t>4</a:t>
            </a:r>
            <a:r>
              <a:rPr lang="sk-SK" sz="1800" b="1" dirty="0" smtClean="0"/>
              <a:t> </a:t>
            </a:r>
            <a:endParaRPr lang="sk-SK" sz="1800" b="1" dirty="0"/>
          </a:p>
          <a:p>
            <a:pPr marL="0" indent="0">
              <a:buNone/>
            </a:pPr>
            <a:r>
              <a:rPr lang="sk-SK" sz="1800" b="1" dirty="0" smtClean="0"/>
              <a:t>-</a:t>
            </a:r>
            <a:r>
              <a:rPr lang="sk-SK" sz="1800" b="1" dirty="0"/>
              <a:t>-num-executors </a:t>
            </a:r>
            <a:r>
              <a:rPr lang="en-US" altLang="zh-CN" sz="1800" b="1" dirty="0" smtClean="0"/>
              <a:t>3</a:t>
            </a:r>
            <a:r>
              <a:rPr lang="sk-SK" sz="1800" b="1" dirty="0" smtClean="0"/>
              <a:t> </a:t>
            </a:r>
            <a:endParaRPr lang="sk-SK" sz="18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657003" y="2971800"/>
            <a:ext cx="1371600" cy="1207532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Driver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46160" y="1905001"/>
            <a:ext cx="1463843" cy="91439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3" name="Rectangle 22"/>
          <p:cNvSpPr/>
          <p:nvPr/>
        </p:nvSpPr>
        <p:spPr>
          <a:xfrm>
            <a:off x="4146160" y="3200400"/>
            <a:ext cx="1463843" cy="9144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8" name="Rectangle 27"/>
          <p:cNvSpPr/>
          <p:nvPr/>
        </p:nvSpPr>
        <p:spPr>
          <a:xfrm>
            <a:off x="4146160" y="4616650"/>
            <a:ext cx="1463843" cy="94595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4282518" y="4360370"/>
            <a:ext cx="738934" cy="188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rgbClr val="FFFFFF"/>
                </a:solidFill>
              </a:rPr>
              <a:t>Worker</a:t>
            </a:r>
            <a:r>
              <a:rPr lang="zh-CN" altLang="en-US" sz="800" b="1" dirty="0" smtClean="0">
                <a:solidFill>
                  <a:srgbClr val="FFFFFF"/>
                </a:solidFill>
              </a:rPr>
              <a:t> </a:t>
            </a:r>
            <a:r>
              <a:rPr lang="en-US" altLang="zh-CN" sz="800" b="1" dirty="0" smtClean="0">
                <a:solidFill>
                  <a:srgbClr val="FFFFFF"/>
                </a:solidFill>
              </a:rPr>
              <a:t>Node</a:t>
            </a:r>
            <a:endParaRPr lang="en-US" sz="800" b="1" dirty="0">
              <a:solidFill>
                <a:srgbClr val="FFFFFF"/>
              </a:solidFill>
            </a:endParaRPr>
          </a:p>
        </p:txBody>
      </p:sp>
      <p:cxnSp>
        <p:nvCxnSpPr>
          <p:cNvPr id="32" name="Straight Arrow Connector 31"/>
          <p:cNvCxnSpPr>
            <a:stCxn id="15" idx="3"/>
            <a:endCxn id="23" idx="1"/>
          </p:cNvCxnSpPr>
          <p:nvPr/>
        </p:nvCxnSpPr>
        <p:spPr>
          <a:xfrm>
            <a:off x="2028603" y="3575566"/>
            <a:ext cx="2117557" cy="820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3"/>
            <a:endCxn id="18" idx="1"/>
          </p:cNvCxnSpPr>
          <p:nvPr/>
        </p:nvCxnSpPr>
        <p:spPr>
          <a:xfrm flipV="1">
            <a:off x="2028603" y="2362201"/>
            <a:ext cx="2117557" cy="1213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3"/>
            <a:endCxn id="28" idx="1"/>
          </p:cNvCxnSpPr>
          <p:nvPr/>
        </p:nvCxnSpPr>
        <p:spPr>
          <a:xfrm>
            <a:off x="2028603" y="3575566"/>
            <a:ext cx="2117557" cy="151405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343400" y="4114800"/>
            <a:ext cx="109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r>
              <a:rPr lang="en-US" altLang="zh-CN" dirty="0" smtClean="0"/>
              <a:t>xecutor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4390803" y="20574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00403" y="20574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390803" y="24384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000403" y="24384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90803" y="33528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000403" y="33528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390803" y="37338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000403" y="37338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390803" y="48006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000403" y="48006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390803" y="51816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000403" y="5181600"/>
            <a:ext cx="381000" cy="3048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343400" y="2819400"/>
            <a:ext cx="109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r>
              <a:rPr lang="en-US" altLang="zh-CN" dirty="0" smtClean="0"/>
              <a:t>xecutor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610003" y="4953000"/>
            <a:ext cx="109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r>
              <a:rPr lang="en-US" altLang="zh-CN" dirty="0" smtClean="0"/>
              <a:t>xecutor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4695603" y="1447800"/>
            <a:ext cx="838200" cy="533400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5229003" y="1524000"/>
            <a:ext cx="381000" cy="533400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0" idx="7"/>
          </p:cNvCxnSpPr>
          <p:nvPr/>
        </p:nvCxnSpPr>
        <p:spPr>
          <a:xfrm flipH="1">
            <a:off x="4716007" y="1524000"/>
            <a:ext cx="817796" cy="959037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5305203" y="1447800"/>
            <a:ext cx="436796" cy="1035237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229003" y="1066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4个线程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 flipV="1">
            <a:off x="5638800" y="2362200"/>
            <a:ext cx="1981200" cy="1143000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715000" y="3810000"/>
            <a:ext cx="1905000" cy="1143000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343400" y="5562600"/>
            <a:ext cx="109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r>
              <a:rPr lang="en-US" altLang="zh-CN" dirty="0" smtClean="0"/>
              <a:t>xecutor</a:t>
            </a:r>
            <a:endParaRPr lang="en-US" dirty="0"/>
          </a:p>
        </p:txBody>
      </p:sp>
      <p:cxnSp>
        <p:nvCxnSpPr>
          <p:cNvPr id="80" name="Straight Arrow Connector 79"/>
          <p:cNvCxnSpPr>
            <a:endCxn id="23" idx="3"/>
          </p:cNvCxnSpPr>
          <p:nvPr/>
        </p:nvCxnSpPr>
        <p:spPr>
          <a:xfrm flipH="1">
            <a:off x="5610003" y="3657600"/>
            <a:ext cx="1933797" cy="0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620000" y="3429000"/>
            <a:ext cx="141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executor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05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8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457200" y="836613"/>
            <a:ext cx="8229600" cy="687387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grpSp>
        <p:nvGrpSpPr>
          <p:cNvPr id="33" name="Group 46"/>
          <p:cNvGrpSpPr>
            <a:grpSpLocks/>
          </p:cNvGrpSpPr>
          <p:nvPr/>
        </p:nvGrpSpPr>
        <p:grpSpPr bwMode="auto">
          <a:xfrm>
            <a:off x="1524000" y="24384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39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40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1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编程基础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2" name="Text Box 50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2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44" name="Group 51"/>
          <p:cNvGrpSpPr>
            <a:grpSpLocks/>
          </p:cNvGrpSpPr>
          <p:nvPr/>
        </p:nvGrpSpPr>
        <p:grpSpPr bwMode="auto">
          <a:xfrm>
            <a:off x="1524000" y="3276600"/>
            <a:ext cx="5029200" cy="685800"/>
            <a:chOff x="1296" y="1824"/>
            <a:chExt cx="2976" cy="432"/>
          </a:xfrm>
          <a:solidFill>
            <a:srgbClr val="0000FF"/>
          </a:solidFill>
        </p:grpSpPr>
        <p:sp>
          <p:nvSpPr>
            <p:cNvPr id="45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46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7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编程实例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3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59" name="Group 46"/>
          <p:cNvGrpSpPr>
            <a:grpSpLocks/>
          </p:cNvGrpSpPr>
          <p:nvPr/>
        </p:nvGrpSpPr>
        <p:grpSpPr bwMode="auto">
          <a:xfrm>
            <a:off x="1524000" y="16002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60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61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62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err="1" smtClean="0">
                  <a:solidFill>
                    <a:schemeClr val="bg1"/>
                  </a:solidFill>
                  <a:ea typeface="宋体" pitchFamily="2" charset="-122"/>
                </a:rPr>
                <a:t>Scala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简介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63" name="Text Box 50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23" name="Group 51"/>
          <p:cNvGrpSpPr>
            <a:grpSpLocks/>
          </p:cNvGrpSpPr>
          <p:nvPr/>
        </p:nvGrpSpPr>
        <p:grpSpPr bwMode="auto">
          <a:xfrm>
            <a:off x="1524000" y="41148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24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25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6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调优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7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4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35" name="Group 51"/>
          <p:cNvGrpSpPr>
            <a:grpSpLocks/>
          </p:cNvGrpSpPr>
          <p:nvPr/>
        </p:nvGrpSpPr>
        <p:grpSpPr bwMode="auto">
          <a:xfrm>
            <a:off x="1524000" y="49530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36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37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38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总结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3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5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51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：分布式估算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Pi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419600" y="762000"/>
            <a:ext cx="4191000" cy="5638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假设正方形边长为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x,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则：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正方形面积为：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*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圆的面积为：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pi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*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(x/2)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*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(x/2)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两者之比为：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4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pi</a:t>
            </a: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随机产生位于正方形内的点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个，假设位于圆中的有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y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个，则：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	Pi=4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*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y/x</a:t>
            </a: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当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x-&gt;∞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时，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pi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逼近真实值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219200"/>
            <a:ext cx="3617495" cy="3469341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09600" y="1295400"/>
            <a:ext cx="3581400" cy="33528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6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：分布式估算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Pi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889843"/>
            <a:ext cx="8763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 </a:t>
            </a:r>
            <a:r>
              <a:rPr lang="en-US" sz="2000" b="1" dirty="0" err="1"/>
              <a:t>SparkPi</a:t>
            </a:r>
            <a:r>
              <a:rPr lang="en-US" sz="2000" b="1" dirty="0"/>
              <a:t> {</a:t>
            </a:r>
          </a:p>
          <a:p>
            <a:r>
              <a:rPr lang="en-US" sz="2000" b="1" dirty="0"/>
              <a:t>  </a:t>
            </a:r>
            <a:r>
              <a:rPr lang="en-US" sz="2000" b="1" dirty="0" err="1"/>
              <a:t>def</a:t>
            </a:r>
            <a:r>
              <a:rPr lang="en-US" sz="2000" b="1" dirty="0"/>
              <a:t> main(</a:t>
            </a:r>
            <a:r>
              <a:rPr lang="en-US" sz="2000" b="1" dirty="0" err="1"/>
              <a:t>args</a:t>
            </a:r>
            <a:r>
              <a:rPr lang="en-US" sz="2000" b="1" dirty="0"/>
              <a:t>: Array[String]) {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val</a:t>
            </a:r>
            <a:r>
              <a:rPr lang="en-US" sz="2000" b="1" dirty="0"/>
              <a:t> </a:t>
            </a:r>
            <a:r>
              <a:rPr lang="en-US" sz="2000" b="1" dirty="0" err="1"/>
              <a:t>conf</a:t>
            </a:r>
            <a:r>
              <a:rPr lang="en-US" sz="2000" b="1" dirty="0"/>
              <a:t> = new </a:t>
            </a:r>
            <a:r>
              <a:rPr lang="en-US" sz="2000" b="1" dirty="0" err="1"/>
              <a:t>SparkConf</a:t>
            </a:r>
            <a:r>
              <a:rPr lang="en-US" sz="2000" b="1" dirty="0"/>
              <a:t>().</a:t>
            </a:r>
            <a:r>
              <a:rPr lang="en-US" sz="2000" b="1" dirty="0" err="1"/>
              <a:t>setAppName</a:t>
            </a:r>
            <a:r>
              <a:rPr lang="en-US" sz="2000" b="1" dirty="0"/>
              <a:t>("Spark Pi")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val</a:t>
            </a:r>
            <a:r>
              <a:rPr lang="en-US" sz="2000" b="1" dirty="0"/>
              <a:t> spark = new </a:t>
            </a:r>
            <a:r>
              <a:rPr lang="en-US" sz="2000" b="1" dirty="0" err="1"/>
              <a:t>SparkContext</a:t>
            </a:r>
            <a:r>
              <a:rPr lang="en-US" sz="2000" b="1" dirty="0"/>
              <a:t>(</a:t>
            </a:r>
            <a:r>
              <a:rPr lang="en-US" sz="2000" b="1" dirty="0" err="1"/>
              <a:t>conf</a:t>
            </a:r>
            <a:r>
              <a:rPr lang="en-US" sz="2000" b="1" dirty="0"/>
              <a:t>)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val</a:t>
            </a:r>
            <a:r>
              <a:rPr lang="en-US" sz="2000" b="1" dirty="0"/>
              <a:t> slices = if (</a:t>
            </a:r>
            <a:r>
              <a:rPr lang="en-US" sz="2000" b="1" dirty="0" err="1"/>
              <a:t>args.length</a:t>
            </a:r>
            <a:r>
              <a:rPr lang="en-US" sz="2000" b="1" dirty="0"/>
              <a:t> &gt; 0) </a:t>
            </a:r>
            <a:r>
              <a:rPr lang="en-US" sz="2000" b="1" dirty="0" err="1"/>
              <a:t>args</a:t>
            </a:r>
            <a:r>
              <a:rPr lang="en-US" sz="2000" b="1" dirty="0"/>
              <a:t>(0).</a:t>
            </a:r>
            <a:r>
              <a:rPr lang="en-US" sz="2000" b="1" dirty="0" err="1"/>
              <a:t>toInt</a:t>
            </a:r>
            <a:r>
              <a:rPr lang="en-US" sz="2000" b="1" dirty="0"/>
              <a:t> else 2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val</a:t>
            </a:r>
            <a:r>
              <a:rPr lang="en-US" sz="2000" b="1" dirty="0"/>
              <a:t> n = 100000 * slices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zh-CN" altLang="en-US" sz="2400" b="1" dirty="0" smtClean="0"/>
              <a:t>   </a:t>
            </a:r>
            <a:endParaRPr lang="en-US" altLang="zh-CN" sz="2400" b="1" dirty="0" smtClean="0"/>
          </a:p>
          <a:p>
            <a:r>
              <a:rPr lang="zh-CN" altLang="zh-CN" sz="2000" b="1" dirty="0"/>
              <a:t> </a:t>
            </a:r>
            <a:r>
              <a:rPr lang="zh-CN" altLang="en-US" sz="2000" b="1" dirty="0" smtClean="0"/>
              <a:t>  </a:t>
            </a:r>
            <a:r>
              <a:rPr lang="en-US" sz="2000" b="1" dirty="0" err="1" smtClean="0"/>
              <a:t>println</a:t>
            </a:r>
            <a:r>
              <a:rPr lang="en-US" sz="2000" b="1" dirty="0"/>
              <a:t>("Pi is roughly " + 4.0 * count / n)</a:t>
            </a:r>
          </a:p>
          <a:p>
            <a:r>
              <a:rPr lang="en-US" sz="2400" b="1" dirty="0"/>
              <a:t>   </a:t>
            </a:r>
            <a:r>
              <a:rPr lang="en-US" sz="2000" b="1" dirty="0" err="1" smtClean="0"/>
              <a:t>spark.stop</a:t>
            </a:r>
            <a:r>
              <a:rPr lang="en-US" sz="2000" b="1" dirty="0"/>
              <a:t>()</a:t>
            </a:r>
          </a:p>
          <a:p>
            <a:r>
              <a:rPr lang="en-US" sz="2000" b="1" dirty="0"/>
              <a:t>  }</a:t>
            </a:r>
          </a:p>
          <a:p>
            <a:r>
              <a:rPr lang="en-US" sz="2000" b="1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2819400"/>
            <a:ext cx="7010400" cy="1676400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111111"/>
                </a:solidFill>
              </a:rPr>
              <a:t> </a:t>
            </a:r>
            <a:endParaRPr lang="en-US" sz="2000" b="1" dirty="0" smtClean="0">
              <a:solidFill>
                <a:srgbClr val="111111"/>
              </a:solidFill>
            </a:endParaRPr>
          </a:p>
          <a:p>
            <a:r>
              <a:rPr lang="en-US" sz="2000" b="1" dirty="0" err="1" smtClean="0">
                <a:solidFill>
                  <a:srgbClr val="111111"/>
                </a:solidFill>
              </a:rPr>
              <a:t>val</a:t>
            </a:r>
            <a:r>
              <a:rPr lang="en-US" sz="2000" b="1" dirty="0" smtClean="0">
                <a:solidFill>
                  <a:srgbClr val="111111"/>
                </a:solidFill>
              </a:rPr>
              <a:t> </a:t>
            </a:r>
            <a:r>
              <a:rPr lang="en-US" sz="2000" b="1" dirty="0">
                <a:solidFill>
                  <a:srgbClr val="111111"/>
                </a:solidFill>
              </a:rPr>
              <a:t>count = </a:t>
            </a:r>
            <a:r>
              <a:rPr lang="en-US" sz="2000" b="1" dirty="0" err="1">
                <a:solidFill>
                  <a:srgbClr val="111111"/>
                </a:solidFill>
              </a:rPr>
              <a:t>spark.parallelize</a:t>
            </a:r>
            <a:r>
              <a:rPr lang="en-US" sz="2000" b="1" dirty="0">
                <a:solidFill>
                  <a:srgbClr val="111111"/>
                </a:solidFill>
              </a:rPr>
              <a:t>(1 to n, slices).map { </a:t>
            </a:r>
            <a:r>
              <a:rPr lang="en-US" sz="2000" b="1" dirty="0" err="1">
                <a:solidFill>
                  <a:srgbClr val="111111"/>
                </a:solidFill>
              </a:rPr>
              <a:t>i</a:t>
            </a:r>
            <a:r>
              <a:rPr lang="en-US" sz="2000" b="1" dirty="0">
                <a:solidFill>
                  <a:srgbClr val="111111"/>
                </a:solidFill>
              </a:rPr>
              <a:t> =&gt;</a:t>
            </a:r>
          </a:p>
          <a:p>
            <a:r>
              <a:rPr lang="en-US" sz="2000" b="1" dirty="0">
                <a:solidFill>
                  <a:srgbClr val="111111"/>
                </a:solidFill>
              </a:rPr>
              <a:t>      </a:t>
            </a:r>
            <a:r>
              <a:rPr lang="en-US" sz="2000" b="1" dirty="0" err="1">
                <a:solidFill>
                  <a:srgbClr val="111111"/>
                </a:solidFill>
              </a:rPr>
              <a:t>val</a:t>
            </a:r>
            <a:r>
              <a:rPr lang="en-US" sz="2000" b="1" dirty="0">
                <a:solidFill>
                  <a:srgbClr val="111111"/>
                </a:solidFill>
              </a:rPr>
              <a:t> x = random * 2 - 1</a:t>
            </a:r>
          </a:p>
          <a:p>
            <a:r>
              <a:rPr lang="en-US" sz="2000" b="1" dirty="0">
                <a:solidFill>
                  <a:srgbClr val="111111"/>
                </a:solidFill>
              </a:rPr>
              <a:t>      </a:t>
            </a:r>
            <a:r>
              <a:rPr lang="en-US" sz="2000" b="1" dirty="0" err="1">
                <a:solidFill>
                  <a:srgbClr val="111111"/>
                </a:solidFill>
              </a:rPr>
              <a:t>val</a:t>
            </a:r>
            <a:r>
              <a:rPr lang="en-US" sz="2000" b="1" dirty="0">
                <a:solidFill>
                  <a:srgbClr val="111111"/>
                </a:solidFill>
              </a:rPr>
              <a:t> y = random * 2 - 1</a:t>
            </a:r>
          </a:p>
          <a:p>
            <a:r>
              <a:rPr lang="en-US" sz="2000" b="1" dirty="0">
                <a:solidFill>
                  <a:srgbClr val="111111"/>
                </a:solidFill>
              </a:rPr>
              <a:t>      if (x*x + y*y &lt; 1) 1 else 0</a:t>
            </a:r>
          </a:p>
          <a:p>
            <a:r>
              <a:rPr lang="en-US" sz="2000" b="1" dirty="0">
                <a:solidFill>
                  <a:srgbClr val="111111"/>
                </a:solidFill>
              </a:rPr>
              <a:t>    }.reduce(_ + _)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4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log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query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28600" y="838200"/>
            <a:ext cx="8915400" cy="5257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10.10.10.10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- "FRED" [18/Jan/2013:17:56:07 +1100] "GET http://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images.com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/2013/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Generic.jpg</a:t>
            </a:r>
            <a:endParaRPr lang="en-US" altLang="zh-CN" sz="12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| HTTP/1.1" 304 315 "http://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referall.com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/" "Mozilla/4.0 (compatible; MSIE 7.0; Windows NT 5.1;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| GTB7.4; .NET CLR 2.0.50727; .NET CLR 3.0.04506.30; .NET CLR 3.0.04506.648; .NET CLR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| 3.5.21022; .NET CLR 3.0.4506.2152; .NET CLR 1.0.3705; .NET CLR 1.1.4322; .NET CLR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| 3.5.30729; Release=ARP)" "UD-1" - "image/jpeg" "whatever" 0.350 "-" - "" 265 923 934 ""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| 62.24.11.25 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images.com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1358492167 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– </a:t>
            </a:r>
            <a:r>
              <a:rPr lang="en-US" altLang="zh-CN" sz="12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Whatup</a:t>
            </a:r>
            <a:endParaRPr lang="en-US" altLang="zh-CN" sz="12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endParaRPr lang="en-US" altLang="zh-CN" sz="12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10.10.10.10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- "FRED" [18/Jan/2013:18:02:37 +1100] "GET http://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images.com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/2013/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Generic.jpg</a:t>
            </a:r>
            <a:endParaRPr lang="en-US" altLang="zh-CN" sz="12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| HTTP/1.1" 304 306 "http:/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referall.com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" "Mozilla/4.0 (compatible; MSIE 7.0; Windows NT 5.1;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| GTB7.4; .NET CLR 2.0.50727; .NET CLR 3.0.04506.30; .NET CLR 3.0.04506.648; .NET CLR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| 3.5.21022; .NET CLR 3.0.4506.2152; .NET CLR 1.0.3705; .NET CLR 1.1.4322; .NET CLR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| 3.5.30729; Release=ARP)" "UD-1" - "image/jpeg" "whatever" 0.352 "-" - "" 256 977 988 ""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| 0 73.23.2.15 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images.com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1358492557 - </a:t>
            </a:r>
            <a:r>
              <a:rPr lang="en-US" altLang="zh-CN" sz="12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Whatup</a:t>
            </a:r>
            <a:endParaRPr lang="en-US" altLang="zh-CN" sz="12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88311" y="5029200"/>
            <a:ext cx="8955689" cy="1219200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>
                <a:solidFill>
                  <a:schemeClr val="tx1"/>
                </a:solidFill>
              </a:rPr>
              <a:t>任务：如何统计每个用户在每台机器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(</a:t>
            </a:r>
            <a:r>
              <a:rPr lang="en-US" altLang="zh-CN" sz="2400" b="1" dirty="0" err="1" smtClean="0">
                <a:solidFill>
                  <a:schemeClr val="tx1"/>
                </a:solidFill>
              </a:rPr>
              <a:t>ip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)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上查询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(query)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的次数和返回结果累积大小（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byte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）？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8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3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log</a:t>
            </a:r>
            <a:r>
              <a:rPr lang="zh-CN" altLang="en-US" sz="3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query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2400" y="838200"/>
            <a:ext cx="8839200" cy="91440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2000" dirty="0"/>
              <a:t>val </a:t>
            </a:r>
            <a:r>
              <a:rPr lang="nl-NL" sz="2000" dirty="0" err="1"/>
              <a:t>apacheLogRegex</a:t>
            </a:r>
            <a:r>
              <a:rPr lang="nl-NL" sz="2000" dirty="0"/>
              <a:t> =</a:t>
            </a:r>
          </a:p>
          <a:p>
            <a:r>
              <a:rPr lang="nl-NL" sz="2000" dirty="0"/>
              <a:t>     </a:t>
            </a:r>
            <a:r>
              <a:rPr lang="nl-NL" sz="1600" dirty="0"/>
              <a:t> """^([\d.]+) (\S+) (\S+) \[([\w\d:/]+\s[+\-]\d{4})\] "(.+?)" (\d{3}) ([\d\-]+) "([^"]+)" "([^"]+)".*"""</a:t>
            </a:r>
            <a:r>
              <a:rPr lang="nl-NL" sz="1600" dirty="0" smtClean="0"/>
              <a:t>.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152400" y="1828800"/>
            <a:ext cx="8839200" cy="266700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/>
              <a:t>def</a:t>
            </a:r>
            <a:r>
              <a:rPr lang="nl-NL" dirty="0"/>
              <a:t> </a:t>
            </a:r>
            <a:r>
              <a:rPr lang="nl-NL" dirty="0" err="1"/>
              <a:t>extractKey</a:t>
            </a:r>
            <a:r>
              <a:rPr lang="nl-NL" dirty="0"/>
              <a:t>(line: String): (String, String, String) = {</a:t>
            </a:r>
          </a:p>
          <a:p>
            <a:r>
              <a:rPr lang="nl-NL" dirty="0"/>
              <a:t>      </a:t>
            </a:r>
            <a:r>
              <a:rPr lang="nl-NL" dirty="0" err="1"/>
              <a:t>apacheLogRegex.findFirstIn</a:t>
            </a:r>
            <a:r>
              <a:rPr lang="nl-NL" dirty="0"/>
              <a:t>(line) match {</a:t>
            </a:r>
          </a:p>
          <a:p>
            <a:r>
              <a:rPr lang="nl-NL" dirty="0"/>
              <a:t>        case </a:t>
            </a:r>
            <a:r>
              <a:rPr lang="nl-NL" dirty="0" err="1"/>
              <a:t>Some</a:t>
            </a:r>
            <a:r>
              <a:rPr lang="nl-NL" dirty="0"/>
              <a:t>(</a:t>
            </a:r>
            <a:r>
              <a:rPr lang="nl-NL" dirty="0" err="1"/>
              <a:t>apacheLogRegex</a:t>
            </a:r>
            <a:r>
              <a:rPr lang="nl-NL" dirty="0"/>
              <a:t>(</a:t>
            </a:r>
            <a:r>
              <a:rPr lang="nl-NL" dirty="0" err="1"/>
              <a:t>ip</a:t>
            </a:r>
            <a:r>
              <a:rPr lang="nl-NL" dirty="0"/>
              <a:t>, _, user, </a:t>
            </a:r>
            <a:r>
              <a:rPr lang="nl-NL" dirty="0" err="1"/>
              <a:t>dateTime</a:t>
            </a:r>
            <a:r>
              <a:rPr lang="nl-NL" dirty="0"/>
              <a:t>, query, status, bytes, </a:t>
            </a:r>
            <a:r>
              <a:rPr lang="nl-NL" dirty="0" err="1"/>
              <a:t>referer</a:t>
            </a:r>
            <a:r>
              <a:rPr lang="nl-NL" dirty="0"/>
              <a:t>, </a:t>
            </a:r>
            <a:r>
              <a:rPr lang="nl-NL" dirty="0" err="1"/>
              <a:t>ua</a:t>
            </a:r>
            <a:r>
              <a:rPr lang="nl-NL" dirty="0"/>
              <a:t>)) =&gt;</a:t>
            </a:r>
          </a:p>
          <a:p>
            <a:r>
              <a:rPr lang="nl-NL" dirty="0"/>
              <a:t>          </a:t>
            </a:r>
            <a:r>
              <a:rPr lang="nl-NL" dirty="0" err="1"/>
              <a:t>if</a:t>
            </a:r>
            <a:r>
              <a:rPr lang="nl-NL" dirty="0"/>
              <a:t> (user != "\"-\"") (</a:t>
            </a:r>
            <a:r>
              <a:rPr lang="nl-NL" dirty="0" err="1"/>
              <a:t>ip</a:t>
            </a:r>
            <a:r>
              <a:rPr lang="nl-NL" dirty="0"/>
              <a:t>, user, query)</a:t>
            </a:r>
          </a:p>
          <a:p>
            <a:r>
              <a:rPr lang="nl-NL" dirty="0"/>
              <a:t>          </a:t>
            </a:r>
            <a:r>
              <a:rPr lang="nl-NL" dirty="0" err="1"/>
              <a:t>else</a:t>
            </a:r>
            <a:r>
              <a:rPr lang="nl-NL" dirty="0"/>
              <a:t> (</a:t>
            </a:r>
            <a:r>
              <a:rPr lang="nl-NL" dirty="0" err="1"/>
              <a:t>null</a:t>
            </a:r>
            <a:r>
              <a:rPr lang="nl-NL" dirty="0"/>
              <a:t>, </a:t>
            </a:r>
            <a:r>
              <a:rPr lang="nl-NL" dirty="0" err="1"/>
              <a:t>null</a:t>
            </a:r>
            <a:r>
              <a:rPr lang="nl-NL" dirty="0"/>
              <a:t>, </a:t>
            </a:r>
            <a:r>
              <a:rPr lang="nl-NL" dirty="0" err="1"/>
              <a:t>null</a:t>
            </a:r>
            <a:r>
              <a:rPr lang="nl-NL" dirty="0"/>
              <a:t>)</a:t>
            </a:r>
          </a:p>
          <a:p>
            <a:r>
              <a:rPr lang="nl-NL" dirty="0"/>
              <a:t>        case _ =&gt; (</a:t>
            </a:r>
            <a:r>
              <a:rPr lang="nl-NL" dirty="0" err="1"/>
              <a:t>null</a:t>
            </a:r>
            <a:r>
              <a:rPr lang="nl-NL" dirty="0"/>
              <a:t>, </a:t>
            </a:r>
            <a:r>
              <a:rPr lang="nl-NL" dirty="0" err="1"/>
              <a:t>null</a:t>
            </a:r>
            <a:r>
              <a:rPr lang="nl-NL" dirty="0"/>
              <a:t>, </a:t>
            </a:r>
            <a:r>
              <a:rPr lang="nl-NL" dirty="0" err="1"/>
              <a:t>null</a:t>
            </a:r>
            <a:r>
              <a:rPr lang="nl-NL" dirty="0"/>
              <a:t>)</a:t>
            </a:r>
          </a:p>
          <a:p>
            <a:r>
              <a:rPr lang="nl-NL" dirty="0"/>
              <a:t>      }</a:t>
            </a:r>
          </a:p>
          <a:p>
            <a:r>
              <a:rPr lang="nl-NL" dirty="0"/>
              <a:t>    </a:t>
            </a:r>
            <a:r>
              <a:rPr lang="nl-NL" dirty="0" smtClean="0"/>
              <a:t>}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52400" y="4572000"/>
            <a:ext cx="8839200" cy="1958481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/>
              <a:t>def</a:t>
            </a:r>
            <a:r>
              <a:rPr lang="nl-NL" dirty="0"/>
              <a:t> </a:t>
            </a:r>
            <a:r>
              <a:rPr lang="nl-NL" dirty="0" err="1"/>
              <a:t>extractStats</a:t>
            </a:r>
            <a:r>
              <a:rPr lang="nl-NL" dirty="0"/>
              <a:t>(line: String): </a:t>
            </a:r>
            <a:r>
              <a:rPr lang="nl-NL" dirty="0" err="1"/>
              <a:t>Stats</a:t>
            </a:r>
            <a:r>
              <a:rPr lang="nl-NL" dirty="0"/>
              <a:t> = {</a:t>
            </a:r>
          </a:p>
          <a:p>
            <a:r>
              <a:rPr lang="nl-NL" dirty="0"/>
              <a:t>      </a:t>
            </a:r>
            <a:r>
              <a:rPr lang="nl-NL" dirty="0" err="1"/>
              <a:t>apacheLogRegex.findFirstIn</a:t>
            </a:r>
            <a:r>
              <a:rPr lang="nl-NL" dirty="0"/>
              <a:t>(line) match {</a:t>
            </a:r>
          </a:p>
          <a:p>
            <a:r>
              <a:rPr lang="nl-NL" dirty="0"/>
              <a:t>        case </a:t>
            </a:r>
            <a:r>
              <a:rPr lang="nl-NL" dirty="0" err="1"/>
              <a:t>Some</a:t>
            </a:r>
            <a:r>
              <a:rPr lang="nl-NL" dirty="0"/>
              <a:t>(</a:t>
            </a:r>
            <a:r>
              <a:rPr lang="nl-NL" dirty="0" err="1"/>
              <a:t>apacheLogRegex</a:t>
            </a:r>
            <a:r>
              <a:rPr lang="nl-NL" dirty="0"/>
              <a:t>(</a:t>
            </a:r>
            <a:r>
              <a:rPr lang="nl-NL" dirty="0" err="1"/>
              <a:t>ip</a:t>
            </a:r>
            <a:r>
              <a:rPr lang="nl-NL" dirty="0"/>
              <a:t>, _, user, </a:t>
            </a:r>
            <a:r>
              <a:rPr lang="nl-NL" dirty="0" err="1"/>
              <a:t>dateTime</a:t>
            </a:r>
            <a:r>
              <a:rPr lang="nl-NL" dirty="0"/>
              <a:t>, query, status, bytes, </a:t>
            </a:r>
            <a:r>
              <a:rPr lang="nl-NL" dirty="0" err="1"/>
              <a:t>referer</a:t>
            </a:r>
            <a:r>
              <a:rPr lang="nl-NL" dirty="0"/>
              <a:t>, </a:t>
            </a:r>
            <a:r>
              <a:rPr lang="nl-NL" dirty="0" err="1"/>
              <a:t>ua</a:t>
            </a:r>
            <a:r>
              <a:rPr lang="nl-NL" dirty="0"/>
              <a:t>)) =&gt;</a:t>
            </a:r>
          </a:p>
          <a:p>
            <a:r>
              <a:rPr lang="nl-NL" dirty="0"/>
              <a:t>          new </a:t>
            </a:r>
            <a:r>
              <a:rPr lang="nl-NL" dirty="0" err="1"/>
              <a:t>Stats</a:t>
            </a:r>
            <a:r>
              <a:rPr lang="nl-NL" dirty="0"/>
              <a:t>(1, </a:t>
            </a:r>
            <a:r>
              <a:rPr lang="nl-NL" dirty="0" err="1"/>
              <a:t>bytes.toInt</a:t>
            </a:r>
            <a:r>
              <a:rPr lang="nl-NL" dirty="0"/>
              <a:t>)</a:t>
            </a:r>
          </a:p>
          <a:p>
            <a:r>
              <a:rPr lang="nl-NL" dirty="0"/>
              <a:t>        case _ =&gt; new </a:t>
            </a:r>
            <a:r>
              <a:rPr lang="nl-NL" dirty="0" err="1"/>
              <a:t>Stats</a:t>
            </a:r>
            <a:r>
              <a:rPr lang="nl-NL" dirty="0"/>
              <a:t>(1, 0</a:t>
            </a:r>
            <a:r>
              <a:rPr lang="nl-NL" dirty="0" smtClean="0"/>
              <a:t>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40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7393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Scala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28600" y="762000"/>
            <a:ext cx="8229600" cy="51054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Tx/>
              <a:buFont typeface="Wingdings" pitchFamily="2" charset="2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Java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JVM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的高层次语言</a:t>
            </a:r>
            <a:endParaRPr lang="en-US" altLang="zh-CN" sz="28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面向对象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+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函数式编程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静态类型</a:t>
            </a:r>
            <a:endParaRPr lang="en-US" altLang="zh-CN" sz="28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性能与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Java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差不多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通常不需要显式写出类型（类型推断机制）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pitchFamily="2" charset="2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与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Java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结合完好</a:t>
            </a:r>
            <a:endParaRPr lang="en-US" altLang="zh-CN" sz="28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可直接使用任意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Java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类，可继承自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Java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类，也可从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Java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代码中调用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Scala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代码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04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3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log</a:t>
            </a:r>
            <a:r>
              <a:rPr lang="zh-CN" altLang="en-US" sz="3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query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889843"/>
            <a:ext cx="8763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object </a:t>
            </a:r>
            <a:r>
              <a:rPr lang="en-US" sz="2000" b="1" dirty="0" err="1"/>
              <a:t>SparkPi</a:t>
            </a:r>
            <a:r>
              <a:rPr lang="en-US" sz="2000" b="1" dirty="0"/>
              <a:t> {</a:t>
            </a:r>
          </a:p>
          <a:p>
            <a:r>
              <a:rPr lang="en-US" sz="2000" b="1" dirty="0"/>
              <a:t>  </a:t>
            </a:r>
            <a:r>
              <a:rPr lang="en-US" sz="2000" b="1" dirty="0" err="1"/>
              <a:t>def</a:t>
            </a:r>
            <a:r>
              <a:rPr lang="en-US" sz="2000" b="1" dirty="0"/>
              <a:t> main(</a:t>
            </a:r>
            <a:r>
              <a:rPr lang="en-US" sz="2000" b="1" dirty="0" err="1"/>
              <a:t>args</a:t>
            </a:r>
            <a:r>
              <a:rPr lang="en-US" sz="2000" b="1" dirty="0"/>
              <a:t>: Array[String]) {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val</a:t>
            </a:r>
            <a:r>
              <a:rPr lang="en-US" sz="2000" b="1" dirty="0"/>
              <a:t> </a:t>
            </a:r>
            <a:r>
              <a:rPr lang="en-US" sz="2000" b="1" dirty="0" err="1"/>
              <a:t>conf</a:t>
            </a:r>
            <a:r>
              <a:rPr lang="en-US" sz="2000" b="1" dirty="0"/>
              <a:t> = new </a:t>
            </a:r>
            <a:r>
              <a:rPr lang="en-US" sz="2000" b="1" dirty="0" err="1"/>
              <a:t>SparkConf</a:t>
            </a:r>
            <a:r>
              <a:rPr lang="en-US" sz="2000" b="1" dirty="0"/>
              <a:t>().</a:t>
            </a:r>
            <a:r>
              <a:rPr lang="en-US" sz="2000" b="1" dirty="0" err="1"/>
              <a:t>setAppName</a:t>
            </a:r>
            <a:r>
              <a:rPr lang="en-US" sz="2000" b="1" dirty="0"/>
              <a:t>("Spark Pi")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val</a:t>
            </a:r>
            <a:r>
              <a:rPr lang="en-US" sz="2000" b="1" dirty="0"/>
              <a:t> </a:t>
            </a:r>
            <a:r>
              <a:rPr lang="en-US" altLang="zh-CN" sz="2000" b="1" dirty="0" err="1" smtClean="0"/>
              <a:t>sc</a:t>
            </a:r>
            <a:r>
              <a:rPr lang="zh-CN" altLang="en-US" sz="2000" b="1" dirty="0" smtClean="0"/>
              <a:t> </a:t>
            </a:r>
            <a:r>
              <a:rPr lang="en-US" sz="2000" b="1" dirty="0" smtClean="0"/>
              <a:t>= </a:t>
            </a:r>
            <a:r>
              <a:rPr lang="en-US" sz="2000" b="1" dirty="0"/>
              <a:t>new </a:t>
            </a:r>
            <a:r>
              <a:rPr lang="en-US" sz="2000" b="1" dirty="0" err="1"/>
              <a:t>SparkContext</a:t>
            </a:r>
            <a:r>
              <a:rPr lang="en-US" sz="2000" b="1" dirty="0"/>
              <a:t>(</a:t>
            </a:r>
            <a:r>
              <a:rPr lang="en-US" sz="2000" b="1" dirty="0" err="1"/>
              <a:t>conf</a:t>
            </a:r>
            <a:r>
              <a:rPr lang="en-US" sz="2000" b="1" dirty="0"/>
              <a:t>)</a:t>
            </a:r>
          </a:p>
          <a:p>
            <a:r>
              <a:rPr lang="zh-CN" altLang="en-US" sz="2000" b="1" dirty="0" smtClean="0"/>
              <a:t>   </a:t>
            </a:r>
            <a:r>
              <a:rPr lang="en-US" altLang="zh-CN" sz="2000" b="1" dirty="0" err="1" smtClean="0"/>
              <a:t>val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dataset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=</a:t>
            </a:r>
            <a:r>
              <a:rPr lang="zh-CN" altLang="en-US" sz="2000" b="1" dirty="0" smtClean="0"/>
              <a:t> </a:t>
            </a:r>
            <a:r>
              <a:rPr lang="en-US" altLang="zh-CN" sz="2000" b="1" dirty="0" err="1"/>
              <a:t>sc.textFile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args</a:t>
            </a:r>
            <a:r>
              <a:rPr lang="en-US" altLang="zh-CN" sz="2000" b="1" dirty="0"/>
              <a:t>(0)</a:t>
            </a:r>
            <a:r>
              <a:rPr lang="en-US" altLang="zh-CN" sz="2000" b="1" dirty="0" smtClean="0"/>
              <a:t>)</a:t>
            </a:r>
            <a:endParaRPr lang="en-US" altLang="zh-CN" sz="2000" b="1" dirty="0"/>
          </a:p>
          <a:p>
            <a:r>
              <a:rPr lang="zh-CN" altLang="en-US" sz="2000" b="1" dirty="0" smtClean="0"/>
              <a:t>   </a:t>
            </a:r>
            <a:r>
              <a:rPr lang="en-US" sz="2000" b="1" dirty="0" err="1" smtClean="0"/>
              <a:t>dataSet.map</a:t>
            </a:r>
            <a:r>
              <a:rPr lang="en-US" sz="2000" b="1" dirty="0"/>
              <a:t>(line =&gt; (</a:t>
            </a:r>
            <a:r>
              <a:rPr lang="en-US" sz="2000" b="1" dirty="0" err="1"/>
              <a:t>extractKey</a:t>
            </a:r>
            <a:r>
              <a:rPr lang="en-US" sz="2000" b="1" dirty="0"/>
              <a:t>(line), </a:t>
            </a:r>
            <a:r>
              <a:rPr lang="en-US" sz="2000" b="1" dirty="0" err="1"/>
              <a:t>extractStats</a:t>
            </a:r>
            <a:r>
              <a:rPr lang="en-US" sz="2000" b="1" dirty="0"/>
              <a:t>(line)))</a:t>
            </a:r>
          </a:p>
          <a:p>
            <a:r>
              <a:rPr lang="en-US" sz="2000" b="1" dirty="0"/>
              <a:t>      .</a:t>
            </a:r>
            <a:r>
              <a:rPr lang="en-US" sz="2000" b="1" dirty="0" err="1"/>
              <a:t>reduceByKey</a:t>
            </a:r>
            <a:r>
              <a:rPr lang="en-US" sz="2000" b="1" dirty="0"/>
              <a:t>((a, b) =&gt; </a:t>
            </a:r>
            <a:r>
              <a:rPr lang="en-US" sz="2000" b="1" dirty="0" err="1"/>
              <a:t>a.merge</a:t>
            </a:r>
            <a:r>
              <a:rPr lang="en-US" sz="2000" b="1" dirty="0"/>
              <a:t>(b))</a:t>
            </a:r>
          </a:p>
          <a:p>
            <a:r>
              <a:rPr lang="en-US" sz="2000" b="1" dirty="0"/>
              <a:t>      .collect().</a:t>
            </a:r>
            <a:r>
              <a:rPr lang="en-US" sz="2000" b="1" dirty="0" err="1"/>
              <a:t>foreach</a:t>
            </a:r>
            <a:r>
              <a:rPr lang="en-US" sz="2000" b="1" dirty="0"/>
              <a:t>{</a:t>
            </a:r>
          </a:p>
          <a:p>
            <a:r>
              <a:rPr lang="en-US" sz="2000" b="1" dirty="0"/>
              <a:t>        case (user, query) =&gt; </a:t>
            </a:r>
            <a:r>
              <a:rPr lang="en-US" sz="2000" b="1" dirty="0" err="1"/>
              <a:t>println</a:t>
            </a:r>
            <a:r>
              <a:rPr lang="en-US" sz="2000" b="1" dirty="0"/>
              <a:t>("%s\</a:t>
            </a:r>
            <a:r>
              <a:rPr lang="en-US" sz="2000" b="1" dirty="0" err="1"/>
              <a:t>t%s</a:t>
            </a:r>
            <a:r>
              <a:rPr lang="en-US" sz="2000" b="1" dirty="0"/>
              <a:t>".format(user, query))}</a:t>
            </a:r>
          </a:p>
          <a:p>
            <a:r>
              <a:rPr lang="zh-CN" altLang="en-US" sz="2400" b="1" dirty="0"/>
              <a:t> </a:t>
            </a:r>
            <a:r>
              <a:rPr lang="zh-CN" altLang="en-US" sz="2400" b="1" dirty="0" smtClean="0"/>
              <a:t> </a:t>
            </a:r>
            <a:r>
              <a:rPr lang="zh-CN" altLang="en-US" sz="2000" b="1" dirty="0"/>
              <a:t> </a:t>
            </a:r>
            <a:r>
              <a:rPr lang="zh-CN" altLang="en-US" sz="2000" b="1" dirty="0" smtClean="0"/>
              <a:t>  </a:t>
            </a:r>
            <a:r>
              <a:rPr lang="en-US" sz="2000" b="1" dirty="0" smtClean="0"/>
              <a:t>}</a:t>
            </a:r>
            <a:endParaRPr lang="en-US" sz="2000" b="1" dirty="0"/>
          </a:p>
          <a:p>
            <a:r>
              <a:rPr lang="en-US" sz="2000" b="1" dirty="0"/>
              <a:t>}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2400" y="4419600"/>
            <a:ext cx="8839200" cy="1882281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/>
              <a:t>class </a:t>
            </a:r>
            <a:r>
              <a:rPr lang="nl-NL" dirty="0" err="1"/>
              <a:t>Stats</a:t>
            </a:r>
            <a:r>
              <a:rPr lang="nl-NL" dirty="0"/>
              <a:t>(val </a:t>
            </a:r>
            <a:r>
              <a:rPr lang="nl-NL" dirty="0" err="1"/>
              <a:t>count</a:t>
            </a:r>
            <a:r>
              <a:rPr lang="nl-NL" dirty="0"/>
              <a:t>: Int, val </a:t>
            </a:r>
            <a:r>
              <a:rPr lang="nl-NL" dirty="0" err="1"/>
              <a:t>numBytes</a:t>
            </a:r>
            <a:r>
              <a:rPr lang="nl-NL" dirty="0"/>
              <a:t>: Int) </a:t>
            </a:r>
            <a:r>
              <a:rPr lang="nl-NL" dirty="0" err="1"/>
              <a:t>extends</a:t>
            </a:r>
            <a:r>
              <a:rPr lang="nl-NL" dirty="0"/>
              <a:t> </a:t>
            </a:r>
            <a:r>
              <a:rPr lang="nl-NL" dirty="0" err="1"/>
              <a:t>Serializable</a:t>
            </a:r>
            <a:r>
              <a:rPr lang="nl-NL" dirty="0"/>
              <a:t> {</a:t>
            </a:r>
          </a:p>
          <a:p>
            <a:r>
              <a:rPr lang="nl-NL" dirty="0"/>
              <a:t>      </a:t>
            </a:r>
            <a:r>
              <a:rPr lang="nl-NL" dirty="0" err="1"/>
              <a:t>def</a:t>
            </a:r>
            <a:r>
              <a:rPr lang="nl-NL" dirty="0"/>
              <a:t> </a:t>
            </a:r>
            <a:r>
              <a:rPr lang="nl-NL" dirty="0" err="1"/>
              <a:t>merge</a:t>
            </a:r>
            <a:r>
              <a:rPr lang="nl-NL" dirty="0"/>
              <a:t>(</a:t>
            </a:r>
            <a:r>
              <a:rPr lang="nl-NL" dirty="0" err="1"/>
              <a:t>other</a:t>
            </a:r>
            <a:r>
              <a:rPr lang="nl-NL" dirty="0"/>
              <a:t>: </a:t>
            </a:r>
            <a:r>
              <a:rPr lang="nl-NL" dirty="0" err="1"/>
              <a:t>Stats</a:t>
            </a:r>
            <a:r>
              <a:rPr lang="nl-NL" dirty="0"/>
              <a:t>) = new </a:t>
            </a:r>
            <a:r>
              <a:rPr lang="nl-NL" dirty="0" err="1"/>
              <a:t>Stats</a:t>
            </a:r>
            <a:r>
              <a:rPr lang="nl-NL" dirty="0"/>
              <a:t>(</a:t>
            </a:r>
            <a:r>
              <a:rPr lang="nl-NL" dirty="0" err="1"/>
              <a:t>count</a:t>
            </a:r>
            <a:r>
              <a:rPr lang="nl-NL" dirty="0"/>
              <a:t> + </a:t>
            </a:r>
            <a:r>
              <a:rPr lang="nl-NL" dirty="0" err="1"/>
              <a:t>other.count</a:t>
            </a:r>
            <a:r>
              <a:rPr lang="nl-NL" dirty="0"/>
              <a:t>, </a:t>
            </a:r>
            <a:r>
              <a:rPr lang="nl-NL" dirty="0" err="1"/>
              <a:t>numBytes</a:t>
            </a:r>
            <a:r>
              <a:rPr lang="nl-NL" dirty="0"/>
              <a:t> + </a:t>
            </a:r>
            <a:r>
              <a:rPr lang="nl-NL" dirty="0" err="1"/>
              <a:t>other.numBytes</a:t>
            </a:r>
            <a:r>
              <a:rPr lang="nl-NL" dirty="0"/>
              <a:t>)</a:t>
            </a:r>
          </a:p>
          <a:p>
            <a:r>
              <a:rPr lang="nl-NL" dirty="0"/>
              <a:t>      </a:t>
            </a:r>
            <a:r>
              <a:rPr lang="nl-NL" dirty="0" err="1"/>
              <a:t>override</a:t>
            </a:r>
            <a:r>
              <a:rPr lang="nl-NL" dirty="0"/>
              <a:t> </a:t>
            </a:r>
            <a:r>
              <a:rPr lang="nl-NL" dirty="0" err="1"/>
              <a:t>def</a:t>
            </a:r>
            <a:r>
              <a:rPr lang="nl-NL" dirty="0"/>
              <a:t> </a:t>
            </a:r>
            <a:r>
              <a:rPr lang="nl-NL" dirty="0" err="1"/>
              <a:t>toString</a:t>
            </a:r>
            <a:r>
              <a:rPr lang="nl-NL" dirty="0"/>
              <a:t> = "bytes=%s\</a:t>
            </a:r>
            <a:r>
              <a:rPr lang="nl-NL" dirty="0" err="1"/>
              <a:t>tn</a:t>
            </a:r>
            <a:r>
              <a:rPr lang="nl-NL" dirty="0"/>
              <a:t>=%</a:t>
            </a:r>
            <a:r>
              <a:rPr lang="nl-NL" dirty="0" err="1"/>
              <a:t>s".format</a:t>
            </a:r>
            <a:r>
              <a:rPr lang="nl-NL" dirty="0"/>
              <a:t>(</a:t>
            </a:r>
            <a:r>
              <a:rPr lang="nl-NL" dirty="0" err="1"/>
              <a:t>numBytes</a:t>
            </a:r>
            <a:r>
              <a:rPr lang="nl-NL" dirty="0"/>
              <a:t>, </a:t>
            </a:r>
            <a:r>
              <a:rPr lang="nl-NL" dirty="0" err="1"/>
              <a:t>count</a:t>
            </a:r>
            <a:r>
              <a:rPr lang="nl-NL" dirty="0"/>
              <a:t>)</a:t>
            </a:r>
          </a:p>
          <a:p>
            <a:r>
              <a:rPr lang="nl-NL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2642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：逻辑回归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28600" y="838200"/>
            <a:ext cx="8458200" cy="2057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找出一条最优的线，将所有点分成两部分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TW" altLang="en-US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寻找危险因素</a:t>
            </a:r>
            <a:endParaRPr lang="zh-TW" altLang="en-US" sz="16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TW" altLang="en-US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预测</a:t>
            </a:r>
            <a:endParaRPr lang="zh-TW" altLang="en-US" sz="16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ü"/>
            </a:pPr>
            <a:r>
              <a:rPr lang="zh-TW" altLang="en-US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判别</a:t>
            </a:r>
            <a:endParaRPr lang="en-US" altLang="zh-CN" sz="16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 rot="21003">
            <a:off x="4005275" y="3644904"/>
            <a:ext cx="4095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 rot="21003">
            <a:off x="2984894" y="4878511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 rot="21003">
            <a:off x="3898019" y="4050656"/>
            <a:ext cx="4095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 rot="21003">
            <a:off x="4766330" y="3801956"/>
            <a:ext cx="4095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rot="21003">
            <a:off x="4355239" y="4048686"/>
            <a:ext cx="4095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 rot="21003">
            <a:off x="4283231" y="3362433"/>
            <a:ext cx="4095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 rot="21003">
            <a:off x="4734030" y="4411370"/>
            <a:ext cx="4095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 rot="21003">
            <a:off x="3596512" y="3510640"/>
            <a:ext cx="4095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 rot="21003">
            <a:off x="3932209" y="3131685"/>
            <a:ext cx="4095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 rot="21003">
            <a:off x="4638950" y="3343969"/>
            <a:ext cx="4095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18" name="TextBox 16"/>
          <p:cNvSpPr txBox="1">
            <a:spLocks noChangeArrowheads="1"/>
          </p:cNvSpPr>
          <p:nvPr/>
        </p:nvSpPr>
        <p:spPr bwMode="auto">
          <a:xfrm rot="21003">
            <a:off x="2730048" y="4470856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 rot="21003">
            <a:off x="3292608" y="4402545"/>
            <a:ext cx="40322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0" name="TextBox 18"/>
          <p:cNvSpPr txBox="1">
            <a:spLocks noChangeArrowheads="1"/>
          </p:cNvSpPr>
          <p:nvPr/>
        </p:nvSpPr>
        <p:spPr bwMode="auto">
          <a:xfrm rot="21003">
            <a:off x="3065748" y="4116990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 rot="21003">
            <a:off x="2450234" y="5083210"/>
            <a:ext cx="40322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2" name="TextBox 20"/>
          <p:cNvSpPr txBox="1">
            <a:spLocks noChangeArrowheads="1"/>
          </p:cNvSpPr>
          <p:nvPr/>
        </p:nvSpPr>
        <p:spPr bwMode="auto">
          <a:xfrm rot="21003">
            <a:off x="2533289" y="3961333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3" name="TextBox 21"/>
          <p:cNvSpPr txBox="1">
            <a:spLocks noChangeArrowheads="1"/>
          </p:cNvSpPr>
          <p:nvPr/>
        </p:nvSpPr>
        <p:spPr bwMode="auto">
          <a:xfrm rot="21003">
            <a:off x="3519341" y="4708735"/>
            <a:ext cx="40322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 rot="21003">
            <a:off x="3080990" y="5260104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sp>
        <p:nvSpPr>
          <p:cNvPr id="25" name="TextBox 26"/>
          <p:cNvSpPr txBox="1">
            <a:spLocks noChangeArrowheads="1"/>
          </p:cNvSpPr>
          <p:nvPr/>
        </p:nvSpPr>
        <p:spPr bwMode="auto">
          <a:xfrm rot="21003">
            <a:off x="3593551" y="5034631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cxnSp>
        <p:nvCxnSpPr>
          <p:cNvPr id="26" name="Straight Connector 25"/>
          <p:cNvCxnSpPr/>
          <p:nvPr/>
        </p:nvCxnSpPr>
        <p:spPr>
          <a:xfrm rot="16221003" flipH="1">
            <a:off x="2214739" y="3387838"/>
            <a:ext cx="3243262" cy="23114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32"/>
          <p:cNvSpPr txBox="1">
            <a:spLocks noChangeArrowheads="1"/>
          </p:cNvSpPr>
          <p:nvPr/>
        </p:nvSpPr>
        <p:spPr bwMode="auto">
          <a:xfrm rot="21003">
            <a:off x="4200049" y="4504946"/>
            <a:ext cx="4095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0000FF"/>
                </a:solidFill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843578" y="5496474"/>
            <a:ext cx="9794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rbel" charset="0"/>
                <a:ea typeface="Corbel" charset="0"/>
                <a:cs typeface="Corbel" charset="0"/>
              </a:rPr>
              <a:t>target</a:t>
            </a:r>
          </a:p>
        </p:txBody>
      </p:sp>
      <p:sp>
        <p:nvSpPr>
          <p:cNvPr id="29" name="TextBox 43"/>
          <p:cNvSpPr txBox="1">
            <a:spLocks noChangeArrowheads="1"/>
          </p:cNvSpPr>
          <p:nvPr/>
        </p:nvSpPr>
        <p:spPr bwMode="auto">
          <a:xfrm rot="21003">
            <a:off x="2300969" y="4569526"/>
            <a:ext cx="4032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ea typeface="Arial" charset="0"/>
                <a:cs typeface="Arial" charset="0"/>
              </a:rPr>
              <a:t>–</a:t>
            </a:r>
          </a:p>
        </p:txBody>
      </p:sp>
      <p:cxnSp>
        <p:nvCxnSpPr>
          <p:cNvPr id="30" name="Straight Connector 29"/>
          <p:cNvCxnSpPr/>
          <p:nvPr/>
        </p:nvCxnSpPr>
        <p:spPr>
          <a:xfrm rot="21003" flipV="1">
            <a:off x="1943862" y="3358391"/>
            <a:ext cx="3759200" cy="24384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21003" flipV="1">
            <a:off x="1613638" y="3899573"/>
            <a:ext cx="4368800" cy="1363662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21003" flipV="1">
            <a:off x="1524826" y="4424958"/>
            <a:ext cx="4521200" cy="284163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21003">
            <a:off x="1664539" y="3942630"/>
            <a:ext cx="4330700" cy="124460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632694" y="2858095"/>
            <a:ext cx="24717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rbel" charset="0"/>
                <a:ea typeface="Corbel" charset="0"/>
                <a:cs typeface="Corbel" charset="0"/>
              </a:rPr>
              <a:t>random initial line</a:t>
            </a:r>
          </a:p>
        </p:txBody>
      </p:sp>
      <p:grpSp>
        <p:nvGrpSpPr>
          <p:cNvPr id="35" name="Group 126"/>
          <p:cNvGrpSpPr/>
          <p:nvPr/>
        </p:nvGrpSpPr>
        <p:grpSpPr>
          <a:xfrm>
            <a:off x="2615272" y="3361717"/>
            <a:ext cx="2309983" cy="2280738"/>
            <a:chOff x="3241449" y="3429776"/>
            <a:chExt cx="2309983" cy="2280738"/>
          </a:xfrm>
        </p:grpSpPr>
        <p:cxnSp>
          <p:nvCxnSpPr>
            <p:cNvPr id="36" name="Straight Connector 35"/>
            <p:cNvCxnSpPr/>
            <p:nvPr/>
          </p:nvCxnSpPr>
          <p:spPr>
            <a:xfrm rot="3444250" flipH="1" flipV="1">
              <a:off x="3682592" y="5197449"/>
              <a:ext cx="160354" cy="1588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125"/>
            <p:cNvGrpSpPr/>
            <p:nvPr/>
          </p:nvGrpSpPr>
          <p:grpSpPr>
            <a:xfrm>
              <a:off x="3241449" y="3429776"/>
              <a:ext cx="2309983" cy="2280738"/>
              <a:chOff x="3241449" y="3429776"/>
              <a:chExt cx="2309983" cy="2280738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3444250">
                <a:off x="5033149" y="3903762"/>
                <a:ext cx="403624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3444250">
                <a:off x="4774550" y="4151154"/>
                <a:ext cx="313625" cy="1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3444250">
                <a:off x="4587284" y="3816335"/>
                <a:ext cx="779209" cy="6091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3444250">
                <a:off x="5468598" y="3812828"/>
                <a:ext cx="164046" cy="1622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3444250">
                <a:off x="4274614" y="4142492"/>
                <a:ext cx="662144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3444250" flipH="1" flipV="1">
                <a:off x="5434881" y="4064161"/>
                <a:ext cx="174407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3444250" flipH="1" flipV="1">
                <a:off x="5036308" y="4319960"/>
                <a:ext cx="174408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3444250" flipH="1" flipV="1">
                <a:off x="5036606" y="4457271"/>
                <a:ext cx="626068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3444250" flipH="1" flipV="1">
                <a:off x="4648864" y="4664001"/>
                <a:ext cx="472125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3444250">
                <a:off x="3178650" y="4706181"/>
                <a:ext cx="801267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3444250">
                <a:off x="3795896" y="4689539"/>
                <a:ext cx="380630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3444250">
                <a:off x="3029508" y="5155714"/>
                <a:ext cx="425470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3444250" flipH="1" flipV="1">
                <a:off x="4098885" y="4959058"/>
                <a:ext cx="305469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3444250">
                <a:off x="3465462" y="5414390"/>
                <a:ext cx="590659" cy="1589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3444250" flipH="1" flipV="1">
                <a:off x="3934289" y="5152621"/>
                <a:ext cx="615413" cy="1589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3444250" flipH="1" flipV="1">
                <a:off x="3227408" y="5442376"/>
                <a:ext cx="75618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3444250" flipH="1" flipV="1">
                <a:off x="4076523" y="4819985"/>
                <a:ext cx="75618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3444250" flipH="1" flipV="1">
                <a:off x="3477749" y="4975497"/>
                <a:ext cx="305469" cy="1588"/>
              </a:xfrm>
              <a:prstGeom prst="line">
                <a:avLst/>
              </a:prstGeom>
              <a:ln w="25400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6" name="Straight Connector 55"/>
          <p:cNvCxnSpPr/>
          <p:nvPr/>
        </p:nvCxnSpPr>
        <p:spPr>
          <a:xfrm>
            <a:off x="2015423" y="3267808"/>
            <a:ext cx="3649133" cy="2556933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3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4" grpId="0"/>
      <p:bldP spid="3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1" y="0"/>
            <a:ext cx="5791200" cy="648072"/>
          </a:xfrm>
        </p:spPr>
        <p:txBody>
          <a:bodyPr>
            <a:noAutofit/>
          </a:bodyPr>
          <a:lstStyle/>
          <a:p>
            <a:r>
              <a:rPr lang="zh-CN" altLang="en-US" sz="3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逻辑回归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775" y="1066800"/>
            <a:ext cx="839533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Val</a:t>
            </a:r>
            <a:r>
              <a:rPr lang="zh-CN" altLang="en-US" sz="2000" b="1" dirty="0" smtClean="0">
                <a:latin typeface="Inconsolata"/>
                <a:ea typeface="Consolas" charset="0"/>
                <a:cs typeface="Inconsolata"/>
              </a:rPr>
              <a:t> </a:t>
            </a:r>
            <a:r>
              <a:rPr lang="en-US" altLang="zh-CN" sz="2000" b="1" dirty="0" smtClean="0">
                <a:latin typeface="Inconsolata"/>
                <a:ea typeface="Consolas" charset="0"/>
                <a:cs typeface="Inconsolata"/>
              </a:rPr>
              <a:t>D</a:t>
            </a:r>
            <a:r>
              <a:rPr lang="zh-CN" altLang="en-US" sz="2000" b="1" dirty="0" smtClean="0">
                <a:latin typeface="Inconsolata"/>
                <a:ea typeface="Consolas" charset="0"/>
                <a:cs typeface="Inconsolata"/>
              </a:rPr>
              <a:t> </a:t>
            </a:r>
            <a:r>
              <a:rPr lang="en-US" altLang="zh-CN" sz="2000" b="1" dirty="0" smtClean="0">
                <a:latin typeface="Inconsolata"/>
                <a:ea typeface="Consolas" charset="0"/>
                <a:cs typeface="Inconsolata"/>
              </a:rPr>
              <a:t>=</a:t>
            </a:r>
            <a:r>
              <a:rPr lang="zh-CN" altLang="en-US" sz="2000" b="1" dirty="0" smtClean="0">
                <a:latin typeface="Inconsolata"/>
                <a:ea typeface="Consolas" charset="0"/>
                <a:cs typeface="Inconsolata"/>
              </a:rPr>
              <a:t> </a:t>
            </a:r>
            <a:r>
              <a:rPr lang="en-US" altLang="zh-CN" sz="2000" b="1" dirty="0" smtClean="0">
                <a:latin typeface="Inconsolata"/>
                <a:ea typeface="Consolas" charset="0"/>
                <a:cs typeface="Inconsolata"/>
              </a:rPr>
              <a:t>10</a:t>
            </a:r>
            <a:endParaRPr lang="en-US" sz="2000" b="1" dirty="0" smtClean="0">
              <a:latin typeface="Inconsolata"/>
              <a:ea typeface="Consolas" charset="0"/>
              <a:cs typeface="Inconsolata"/>
            </a:endParaRPr>
          </a:p>
          <a:p>
            <a:r>
              <a:rPr lang="en-US" sz="2000" b="1" dirty="0" err="1" smtClean="0">
                <a:latin typeface="Inconsolata"/>
                <a:ea typeface="Consolas" charset="0"/>
                <a:cs typeface="Inconsolata"/>
              </a:rPr>
              <a:t>val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 </a:t>
            </a:r>
            <a:r>
              <a:rPr lang="en-US" sz="2000" b="1" dirty="0" err="1" smtClean="0">
                <a:latin typeface="Inconsolata"/>
                <a:ea typeface="Consolas" charset="0"/>
                <a:cs typeface="Inconsolata"/>
              </a:rPr>
              <a:t>pointsRdd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 = </a:t>
            </a:r>
            <a:r>
              <a:rPr lang="en-US" sz="2000" b="1" dirty="0" err="1" smtClean="0">
                <a:latin typeface="Inconsolata"/>
                <a:ea typeface="Consolas" charset="0"/>
                <a:cs typeface="Inconsolata"/>
              </a:rPr>
              <a:t>sparkContext.textFile</a:t>
            </a:r>
            <a:r>
              <a:rPr lang="en-US" sz="2000" b="1" dirty="0" smtClean="0">
                <a:solidFill>
                  <a:srgbClr val="660066"/>
                </a:solidFill>
                <a:latin typeface="Inconsolata"/>
                <a:ea typeface="Consolas" charset="0"/>
                <a:cs typeface="Inconsolata"/>
              </a:rPr>
              <a:t>(</a:t>
            </a:r>
            <a:r>
              <a:rPr lang="en-US" sz="2000" b="1" dirty="0" err="1" smtClean="0">
                <a:solidFill>
                  <a:srgbClr val="660066"/>
                </a:solidFill>
                <a:latin typeface="Inconsolata"/>
                <a:ea typeface="Consolas" charset="0"/>
                <a:cs typeface="Inconsolata"/>
              </a:rPr>
              <a:t>hdfs</a:t>
            </a:r>
            <a:r>
              <a:rPr lang="en-US" sz="2000" b="1" dirty="0" smtClean="0">
                <a:solidFill>
                  <a:srgbClr val="660066"/>
                </a:solidFill>
                <a:latin typeface="Inconsolata"/>
                <a:ea typeface="Consolas" charset="0"/>
                <a:cs typeface="Inconsolata"/>
              </a:rPr>
              <a:t>://…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)</a:t>
            </a:r>
          </a:p>
          <a:p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                         .</a:t>
            </a:r>
            <a:r>
              <a:rPr lang="en-US" sz="2000" b="1" dirty="0" smtClean="0">
                <a:solidFill>
                  <a:srgbClr val="0000FF"/>
                </a:solidFill>
                <a:latin typeface="Inconsolata"/>
                <a:ea typeface="Consolas" charset="0"/>
                <a:cs typeface="Inconsolata"/>
              </a:rPr>
              <a:t>map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(</a:t>
            </a:r>
            <a:r>
              <a:rPr lang="en-US" sz="2000" b="1" dirty="0" err="1" smtClean="0">
                <a:solidFill>
                  <a:srgbClr val="FF0000"/>
                </a:solidFill>
                <a:latin typeface="Inconsolata"/>
                <a:ea typeface="Consolas" charset="0"/>
                <a:cs typeface="Inconsolata"/>
              </a:rPr>
              <a:t>parsePoint</a:t>
            </a:r>
            <a:r>
              <a:rPr lang="en-US" sz="2000" b="1" dirty="0" smtClean="0">
                <a:solidFill>
                  <a:srgbClr val="FF0000"/>
                </a:solidFill>
                <a:latin typeface="Inconsolata"/>
                <a:ea typeface="Consolas" charset="0"/>
                <a:cs typeface="Inconsolata"/>
              </a:rPr>
              <a:t> _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)</a:t>
            </a:r>
          </a:p>
          <a:p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                         .</a:t>
            </a:r>
            <a:r>
              <a:rPr lang="en-US" sz="2000" b="1" dirty="0" smtClean="0">
                <a:solidFill>
                  <a:srgbClr val="0000FF"/>
                </a:solidFill>
                <a:latin typeface="Inconsolata"/>
                <a:ea typeface="Consolas" charset="0"/>
                <a:cs typeface="Inconsolata"/>
              </a:rPr>
              <a:t>cache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()</a:t>
            </a:r>
          </a:p>
          <a:p>
            <a:r>
              <a:rPr lang="en-US" sz="2000" b="1" dirty="0" err="1" smtClean="0">
                <a:latin typeface="Inconsolata"/>
                <a:ea typeface="Consolas" charset="0"/>
                <a:cs typeface="Inconsolata"/>
              </a:rPr>
              <a:t>var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 weight = </a:t>
            </a:r>
            <a:r>
              <a:rPr lang="en-US" sz="2000" b="1" dirty="0" err="1" smtClean="0">
                <a:latin typeface="Inconsolata"/>
                <a:ea typeface="Consolas" charset="0"/>
                <a:cs typeface="Inconsolata"/>
              </a:rPr>
              <a:t>Vector.random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()</a:t>
            </a:r>
          </a:p>
          <a:p>
            <a:endParaRPr lang="en-US" sz="2000" b="1" dirty="0">
              <a:latin typeface="Inconsolata"/>
              <a:ea typeface="Consolas" charset="0"/>
              <a:cs typeface="Inconsolata"/>
            </a:endParaRPr>
          </a:p>
          <a:p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for (1 to ITERATIONS) {</a:t>
            </a:r>
          </a:p>
          <a:p>
            <a:r>
              <a:rPr lang="en-US" sz="2000" b="1" dirty="0">
                <a:latin typeface="Inconsolata"/>
                <a:ea typeface="Consolas" charset="0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 </a:t>
            </a:r>
            <a:r>
              <a:rPr lang="en-US" sz="2000" b="1" dirty="0" err="1" smtClean="0">
                <a:latin typeface="Inconsolata"/>
                <a:ea typeface="Consolas" charset="0"/>
                <a:cs typeface="Inconsolata"/>
              </a:rPr>
              <a:t>val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 gradient = </a:t>
            </a:r>
            <a:r>
              <a:rPr lang="en-US" sz="2000" b="1" dirty="0" err="1" smtClean="0">
                <a:latin typeface="Inconsolata"/>
                <a:ea typeface="Consolas" charset="0"/>
                <a:cs typeface="Inconsolata"/>
              </a:rPr>
              <a:t>pointsRdd.</a:t>
            </a:r>
            <a:r>
              <a:rPr lang="en-US" sz="2000" b="1" dirty="0" err="1" smtClean="0">
                <a:solidFill>
                  <a:srgbClr val="0000FF"/>
                </a:solidFill>
                <a:latin typeface="Inconsolata"/>
                <a:ea typeface="Consolas" charset="0"/>
                <a:cs typeface="Inconsolata"/>
              </a:rPr>
              <a:t>map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(</a:t>
            </a:r>
            <a:r>
              <a:rPr lang="en-US" sz="2000" b="1" dirty="0" smtClean="0">
                <a:solidFill>
                  <a:srgbClr val="FF0000"/>
                </a:solidFill>
                <a:latin typeface="Inconsolata"/>
                <a:cs typeface="Inconsolata"/>
              </a:rPr>
              <a:t>p </a:t>
            </a:r>
            <a:r>
              <a:rPr lang="en-US" sz="2000" b="1" dirty="0">
                <a:solidFill>
                  <a:srgbClr val="FF0000"/>
                </a:solidFill>
                <a:latin typeface="Inconsolata"/>
                <a:cs typeface="Inconsolata"/>
              </a:rPr>
              <a:t>=&gt; </a:t>
            </a:r>
            <a:r>
              <a:rPr lang="en-US" sz="20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calcGradient</a:t>
            </a:r>
            <a:r>
              <a:rPr lang="en-US" sz="2000" b="1" dirty="0">
                <a:solidFill>
                  <a:srgbClr val="FF0000"/>
                </a:solidFill>
                <a:latin typeface="Inconsolata"/>
                <a:cs typeface="Inconsolata"/>
              </a:rPr>
              <a:t>(p, weight</a:t>
            </a:r>
            <a:r>
              <a:rPr lang="en-US" sz="2000" b="1" dirty="0" smtClean="0">
                <a:solidFill>
                  <a:srgbClr val="FF0000"/>
                </a:solidFill>
                <a:latin typeface="Inconsolata"/>
                <a:cs typeface="Inconsolata"/>
              </a:rPr>
              <a:t>)</a:t>
            </a:r>
            <a:r>
              <a:rPr lang="en-US" sz="2000" dirty="0" smtClean="0">
                <a:latin typeface="Inconsolata"/>
                <a:cs typeface="Inconsolata"/>
              </a:rPr>
              <a:t>)</a:t>
            </a:r>
            <a:endParaRPr lang="en-GB" sz="2000" dirty="0" smtClean="0">
              <a:solidFill>
                <a:srgbClr val="FF0000"/>
              </a:solidFill>
              <a:latin typeface="Inconsolata"/>
              <a:ea typeface="微软雅黑"/>
              <a:cs typeface="Inconsolata"/>
            </a:endParaRPr>
          </a:p>
          <a:p>
            <a:r>
              <a:rPr lang="en-GB" sz="2000" b="1" dirty="0">
                <a:latin typeface="Inconsolata"/>
                <a:ea typeface="微软雅黑"/>
                <a:cs typeface="Inconsolata"/>
              </a:rPr>
              <a:t> </a:t>
            </a:r>
            <a:r>
              <a:rPr lang="en-GB" sz="2000" b="1" dirty="0" smtClean="0">
                <a:latin typeface="Inconsolata"/>
                <a:ea typeface="微软雅黑"/>
                <a:cs typeface="Inconsolata"/>
              </a:rPr>
              <a:t>                         .</a:t>
            </a:r>
            <a:r>
              <a:rPr lang="en-GB" sz="2000" b="1" dirty="0" smtClean="0">
                <a:solidFill>
                  <a:srgbClr val="0000FF"/>
                </a:solidFill>
                <a:latin typeface="Inconsolata"/>
                <a:ea typeface="微软雅黑"/>
                <a:cs typeface="Inconsolata"/>
              </a:rPr>
              <a:t>reduce</a:t>
            </a:r>
            <a:r>
              <a:rPr lang="en-GB" sz="2000" b="1" dirty="0" smtClean="0">
                <a:latin typeface="Inconsolata"/>
                <a:ea typeface="微软雅黑"/>
                <a:cs typeface="Inconsolata"/>
              </a:rPr>
              <a:t>(</a:t>
            </a:r>
            <a:r>
              <a:rPr lang="en-GB" sz="2000" b="1" dirty="0" smtClean="0">
                <a:solidFill>
                  <a:srgbClr val="FF0000"/>
                </a:solidFill>
                <a:latin typeface="Inconsolata"/>
                <a:ea typeface="微软雅黑"/>
                <a:cs typeface="Inconsolata"/>
              </a:rPr>
              <a:t>_ + _</a:t>
            </a:r>
            <a:r>
              <a:rPr lang="en-GB" sz="2000" b="1" dirty="0" smtClean="0">
                <a:latin typeface="Inconsolata"/>
                <a:ea typeface="微软雅黑"/>
                <a:cs typeface="Inconsolata"/>
              </a:rPr>
              <a:t>)</a:t>
            </a:r>
          </a:p>
          <a:p>
            <a:r>
              <a:rPr lang="en-GB" sz="2000" b="1" dirty="0">
                <a:latin typeface="Inconsolata"/>
                <a:ea typeface="微软雅黑"/>
                <a:cs typeface="Inconsolata"/>
              </a:rPr>
              <a:t> </a:t>
            </a:r>
            <a:r>
              <a:rPr lang="en-GB" sz="2000" b="1" dirty="0" smtClean="0">
                <a:latin typeface="Inconsolata"/>
                <a:ea typeface="微软雅黑"/>
                <a:cs typeface="Inconsolata"/>
              </a:rPr>
              <a:t> </a:t>
            </a:r>
            <a:r>
              <a:rPr lang="en-US" sz="2000" b="1" dirty="0">
                <a:latin typeface="Inconsolata"/>
                <a:ea typeface="Consolas" charset="0"/>
                <a:cs typeface="Inconsolata"/>
              </a:rPr>
              <a:t>weight </a:t>
            </a:r>
            <a:r>
              <a:rPr lang="en-GB" sz="2000" b="1" dirty="0" smtClean="0">
                <a:latin typeface="Inconsolata"/>
                <a:ea typeface="微软雅黑"/>
                <a:cs typeface="Inconsolata"/>
              </a:rPr>
              <a:t>-= gradient</a:t>
            </a:r>
            <a:endParaRPr lang="en-US" sz="2000" b="1" dirty="0" smtClean="0">
              <a:latin typeface="Inconsolata"/>
              <a:ea typeface="Consolas" charset="0"/>
              <a:cs typeface="Inconsolata"/>
            </a:endParaRPr>
          </a:p>
          <a:p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}</a:t>
            </a:r>
          </a:p>
          <a:p>
            <a:endParaRPr lang="en-US" sz="2000" b="1" dirty="0" smtClean="0">
              <a:latin typeface="Inconsolata"/>
              <a:ea typeface="Consolas" charset="0"/>
              <a:cs typeface="Inconsolata"/>
            </a:endParaRPr>
          </a:p>
          <a:p>
            <a:r>
              <a:rPr lang="en-US" sz="2000" b="1" dirty="0" err="1" smtClean="0">
                <a:latin typeface="Inconsolata"/>
                <a:ea typeface="Consolas" charset="0"/>
                <a:cs typeface="Inconsolata"/>
              </a:rPr>
              <a:t>println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(“Result: “ + </a:t>
            </a:r>
            <a:r>
              <a:rPr lang="en-US" sz="2000" b="1" dirty="0">
                <a:latin typeface="Inconsolata"/>
                <a:ea typeface="Consolas" charset="0"/>
                <a:cs typeface="Inconsolata"/>
              </a:rPr>
              <a:t>weight </a:t>
            </a:r>
            <a:r>
              <a:rPr lang="en-US" sz="2000" b="1" dirty="0" smtClean="0">
                <a:latin typeface="Inconsolata"/>
                <a:ea typeface="Consolas" charset="0"/>
                <a:cs typeface="Inconsolata"/>
              </a:rPr>
              <a:t>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017770" y="1884045"/>
            <a:ext cx="1783080" cy="668655"/>
          </a:xfrm>
          <a:prstGeom prst="wedgeRoundRectCallout">
            <a:avLst>
              <a:gd name="adj1" fmla="val -63464"/>
              <a:gd name="adj2" fmla="val -32459"/>
              <a:gd name="adj3" fmla="val 16667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cs typeface="Helvetica"/>
              </a:rPr>
              <a:t>Cache data in memory</a:t>
            </a:r>
            <a:endParaRPr lang="en-US" sz="1600" dirty="0">
              <a:solidFill>
                <a:schemeClr val="bg1"/>
              </a:solidFill>
              <a:cs typeface="Helvetic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962400" y="685800"/>
            <a:ext cx="4876800" cy="266700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latin typeface="Times New Roman"/>
                <a:cs typeface="Times New Roman"/>
              </a:rPr>
              <a:t> </a:t>
            </a:r>
            <a:r>
              <a:rPr lang="en-US" sz="1600" b="1" dirty="0" err="1">
                <a:latin typeface="Times New Roman"/>
                <a:cs typeface="Times New Roman"/>
              </a:rPr>
              <a:t>def</a:t>
            </a:r>
            <a:r>
              <a:rPr lang="en-US" sz="1600" b="1" dirty="0">
                <a:latin typeface="Times New Roman"/>
                <a:cs typeface="Times New Roman"/>
              </a:rPr>
              <a:t> </a:t>
            </a:r>
            <a:r>
              <a:rPr lang="en-US" sz="1600" b="1" dirty="0" err="1">
                <a:latin typeface="Times New Roman"/>
                <a:cs typeface="Times New Roman"/>
              </a:rPr>
              <a:t>parsePoint</a:t>
            </a:r>
            <a:r>
              <a:rPr lang="en-US" sz="1600" b="1" dirty="0">
                <a:latin typeface="Times New Roman"/>
                <a:cs typeface="Times New Roman"/>
              </a:rPr>
              <a:t>(line: String): </a:t>
            </a:r>
            <a:r>
              <a:rPr lang="en-US" sz="1600" b="1" dirty="0" err="1">
                <a:latin typeface="Times New Roman"/>
                <a:cs typeface="Times New Roman"/>
              </a:rPr>
              <a:t>DataPoint</a:t>
            </a:r>
            <a:r>
              <a:rPr lang="en-US" sz="1600" b="1" dirty="0">
                <a:latin typeface="Times New Roman"/>
                <a:cs typeface="Times New Roman"/>
              </a:rPr>
              <a:t> = {</a:t>
            </a:r>
          </a:p>
          <a:p>
            <a:r>
              <a:rPr lang="en-US" sz="1600" b="1" dirty="0">
                <a:latin typeface="Times New Roman"/>
                <a:cs typeface="Times New Roman"/>
              </a:rPr>
              <a:t>    </a:t>
            </a:r>
            <a:r>
              <a:rPr lang="en-US" sz="1600" b="1" dirty="0" err="1">
                <a:latin typeface="Times New Roman"/>
                <a:cs typeface="Times New Roman"/>
              </a:rPr>
              <a:t>val</a:t>
            </a:r>
            <a:r>
              <a:rPr lang="en-US" sz="1600" b="1" dirty="0">
                <a:latin typeface="Times New Roman"/>
                <a:cs typeface="Times New Roman"/>
              </a:rPr>
              <a:t> </a:t>
            </a:r>
            <a:r>
              <a:rPr lang="en-US" sz="1600" b="1" dirty="0" err="1">
                <a:latin typeface="Times New Roman"/>
                <a:cs typeface="Times New Roman"/>
              </a:rPr>
              <a:t>tok</a:t>
            </a:r>
            <a:r>
              <a:rPr lang="en-US" sz="1600" b="1" dirty="0">
                <a:latin typeface="Times New Roman"/>
                <a:cs typeface="Times New Roman"/>
              </a:rPr>
              <a:t> = new </a:t>
            </a:r>
            <a:r>
              <a:rPr lang="en-US" sz="1600" b="1" dirty="0" err="1">
                <a:latin typeface="Times New Roman"/>
                <a:cs typeface="Times New Roman"/>
              </a:rPr>
              <a:t>java.util.StringTokenizer</a:t>
            </a:r>
            <a:r>
              <a:rPr lang="en-US" sz="1600" b="1" dirty="0">
                <a:latin typeface="Times New Roman"/>
                <a:cs typeface="Times New Roman"/>
              </a:rPr>
              <a:t>(line, " ")</a:t>
            </a:r>
          </a:p>
          <a:p>
            <a:r>
              <a:rPr lang="en-US" sz="1600" b="1" dirty="0">
                <a:latin typeface="Times New Roman"/>
                <a:cs typeface="Times New Roman"/>
              </a:rPr>
              <a:t>    </a:t>
            </a:r>
            <a:r>
              <a:rPr lang="en-US" sz="1600" b="1" dirty="0" err="1">
                <a:latin typeface="Times New Roman"/>
                <a:cs typeface="Times New Roman"/>
              </a:rPr>
              <a:t>var</a:t>
            </a:r>
            <a:r>
              <a:rPr lang="en-US" sz="1600" b="1" dirty="0">
                <a:latin typeface="Times New Roman"/>
                <a:cs typeface="Times New Roman"/>
              </a:rPr>
              <a:t> y = </a:t>
            </a:r>
            <a:r>
              <a:rPr lang="en-US" sz="1600" b="1" dirty="0" err="1">
                <a:latin typeface="Times New Roman"/>
                <a:cs typeface="Times New Roman"/>
              </a:rPr>
              <a:t>tok.nextToken.toDouble</a:t>
            </a:r>
            <a:endParaRPr lang="en-US" sz="1600" b="1" dirty="0">
              <a:latin typeface="Times New Roman"/>
              <a:cs typeface="Times New Roman"/>
            </a:endParaRPr>
          </a:p>
          <a:p>
            <a:r>
              <a:rPr lang="en-US" sz="1600" b="1" dirty="0">
                <a:latin typeface="Times New Roman"/>
                <a:cs typeface="Times New Roman"/>
              </a:rPr>
              <a:t>    </a:t>
            </a:r>
            <a:r>
              <a:rPr lang="en-US" sz="1600" b="1" dirty="0" err="1">
                <a:latin typeface="Times New Roman"/>
                <a:cs typeface="Times New Roman"/>
              </a:rPr>
              <a:t>var</a:t>
            </a:r>
            <a:r>
              <a:rPr lang="en-US" sz="1600" b="1" dirty="0">
                <a:latin typeface="Times New Roman"/>
                <a:cs typeface="Times New Roman"/>
              </a:rPr>
              <a:t> x = new Array[Double](D)</a:t>
            </a:r>
          </a:p>
          <a:p>
            <a:r>
              <a:rPr lang="en-US" sz="1600" b="1" dirty="0">
                <a:latin typeface="Times New Roman"/>
                <a:cs typeface="Times New Roman"/>
              </a:rPr>
              <a:t>    </a:t>
            </a:r>
            <a:r>
              <a:rPr lang="en-US" sz="1600" b="1" dirty="0" err="1">
                <a:latin typeface="Times New Roman"/>
                <a:cs typeface="Times New Roman"/>
              </a:rPr>
              <a:t>var</a:t>
            </a:r>
            <a:r>
              <a:rPr lang="en-US" sz="1600" b="1" dirty="0">
                <a:latin typeface="Times New Roman"/>
                <a:cs typeface="Times New Roman"/>
              </a:rPr>
              <a:t> </a:t>
            </a:r>
            <a:r>
              <a:rPr lang="en-US" sz="1600" b="1" dirty="0" err="1">
                <a:latin typeface="Times New Roman"/>
                <a:cs typeface="Times New Roman"/>
              </a:rPr>
              <a:t>i</a:t>
            </a:r>
            <a:r>
              <a:rPr lang="en-US" sz="1600" b="1" dirty="0">
                <a:latin typeface="Times New Roman"/>
                <a:cs typeface="Times New Roman"/>
              </a:rPr>
              <a:t> = 0</a:t>
            </a:r>
          </a:p>
          <a:p>
            <a:r>
              <a:rPr lang="en-US" sz="1600" b="1" dirty="0">
                <a:latin typeface="Times New Roman"/>
                <a:cs typeface="Times New Roman"/>
              </a:rPr>
              <a:t>    while (</a:t>
            </a:r>
            <a:r>
              <a:rPr lang="en-US" sz="1600" b="1" dirty="0" err="1">
                <a:latin typeface="Times New Roman"/>
                <a:cs typeface="Times New Roman"/>
              </a:rPr>
              <a:t>i</a:t>
            </a:r>
            <a:r>
              <a:rPr lang="en-US" sz="1600" b="1" dirty="0">
                <a:latin typeface="Times New Roman"/>
                <a:cs typeface="Times New Roman"/>
              </a:rPr>
              <a:t> &lt; D) {</a:t>
            </a:r>
          </a:p>
          <a:p>
            <a:r>
              <a:rPr lang="en-US" sz="1600" b="1" dirty="0">
                <a:latin typeface="Times New Roman"/>
                <a:cs typeface="Times New Roman"/>
              </a:rPr>
              <a:t>      x(</a:t>
            </a:r>
            <a:r>
              <a:rPr lang="en-US" sz="1600" b="1" dirty="0" err="1">
                <a:latin typeface="Times New Roman"/>
                <a:cs typeface="Times New Roman"/>
              </a:rPr>
              <a:t>i</a:t>
            </a:r>
            <a:r>
              <a:rPr lang="en-US" sz="1600" b="1" dirty="0">
                <a:latin typeface="Times New Roman"/>
                <a:cs typeface="Times New Roman"/>
              </a:rPr>
              <a:t>) = </a:t>
            </a:r>
            <a:r>
              <a:rPr lang="en-US" sz="1600" b="1" dirty="0" err="1">
                <a:latin typeface="Times New Roman"/>
                <a:cs typeface="Times New Roman"/>
              </a:rPr>
              <a:t>tok.nextToken.toDouble</a:t>
            </a:r>
            <a:r>
              <a:rPr lang="en-US" sz="1600" b="1" dirty="0">
                <a:latin typeface="Times New Roman"/>
                <a:cs typeface="Times New Roman"/>
              </a:rPr>
              <a:t>; </a:t>
            </a:r>
            <a:r>
              <a:rPr lang="en-US" sz="1600" b="1" dirty="0" err="1">
                <a:latin typeface="Times New Roman"/>
                <a:cs typeface="Times New Roman"/>
              </a:rPr>
              <a:t>i</a:t>
            </a:r>
            <a:r>
              <a:rPr lang="en-US" sz="1600" b="1" dirty="0">
                <a:latin typeface="Times New Roman"/>
                <a:cs typeface="Times New Roman"/>
              </a:rPr>
              <a:t> += 1</a:t>
            </a:r>
          </a:p>
          <a:p>
            <a:r>
              <a:rPr lang="en-US" sz="1600" b="1" dirty="0">
                <a:latin typeface="Times New Roman"/>
                <a:cs typeface="Times New Roman"/>
              </a:rPr>
              <a:t>    }</a:t>
            </a:r>
          </a:p>
          <a:p>
            <a:r>
              <a:rPr lang="en-US" sz="1600" b="1" dirty="0">
                <a:latin typeface="Times New Roman"/>
                <a:cs typeface="Times New Roman"/>
              </a:rPr>
              <a:t>    </a:t>
            </a:r>
            <a:r>
              <a:rPr lang="en-US" sz="1600" b="1" dirty="0" err="1">
                <a:latin typeface="Times New Roman"/>
                <a:cs typeface="Times New Roman"/>
              </a:rPr>
              <a:t>DataPoint</a:t>
            </a:r>
            <a:r>
              <a:rPr lang="en-US" sz="1600" b="1" dirty="0">
                <a:latin typeface="Times New Roman"/>
                <a:cs typeface="Times New Roman"/>
              </a:rPr>
              <a:t>(new </a:t>
            </a:r>
            <a:r>
              <a:rPr lang="en-US" sz="1600" b="1" dirty="0" err="1">
                <a:latin typeface="Times New Roman"/>
                <a:cs typeface="Times New Roman"/>
              </a:rPr>
              <a:t>DenseVector</a:t>
            </a:r>
            <a:r>
              <a:rPr lang="en-US" sz="1600" b="1" dirty="0">
                <a:latin typeface="Times New Roman"/>
                <a:cs typeface="Times New Roman"/>
              </a:rPr>
              <a:t>(x), y</a:t>
            </a:r>
            <a:r>
              <a:rPr lang="en-US" sz="1600" b="1" dirty="0" smtClean="0">
                <a:latin typeface="Times New Roman"/>
                <a:cs typeface="Times New Roman"/>
              </a:rPr>
              <a:t>)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}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114800" y="3886200"/>
            <a:ext cx="4876800" cy="274320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en-US" sz="2000" dirty="0" err="1"/>
              <a:t>clacGradient</a:t>
            </a:r>
            <a:r>
              <a:rPr lang="en-US" sz="2000" dirty="0"/>
              <a:t>(p: Point, weight: Vector):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smtClean="0"/>
              <a:t>=</a:t>
            </a:r>
            <a:endParaRPr lang="en-US" sz="2000" dirty="0"/>
          </a:p>
          <a:p>
            <a:r>
              <a:rPr lang="en-US" sz="2000" dirty="0"/>
              <a:t>    (1 /( 1 + </a:t>
            </a:r>
            <a:r>
              <a:rPr lang="en-US" sz="2000" dirty="0" err="1"/>
              <a:t>exp</a:t>
            </a:r>
            <a:r>
              <a:rPr lang="en-US" sz="2000" dirty="0"/>
              <a:t>(-</a:t>
            </a:r>
            <a:r>
              <a:rPr lang="en-US" sz="2000" dirty="0" err="1"/>
              <a:t>p.y</a:t>
            </a:r>
            <a:r>
              <a:rPr lang="en-US" sz="2000" dirty="0"/>
              <a:t> * </a:t>
            </a:r>
            <a:r>
              <a:rPr lang="en-US" sz="2000" dirty="0" err="1"/>
              <a:t>weight.dot</a:t>
            </a:r>
            <a:r>
              <a:rPr lang="en-US" sz="2000" dirty="0"/>
              <a:t>(</a:t>
            </a:r>
            <a:r>
              <a:rPr lang="en-US" sz="2000" dirty="0" err="1"/>
              <a:t>p.x</a:t>
            </a:r>
            <a:r>
              <a:rPr lang="en-US" sz="2000" dirty="0"/>
              <a:t>))) - 1) * </a:t>
            </a:r>
            <a:r>
              <a:rPr lang="en-US" sz="2000" dirty="0" err="1"/>
              <a:t>p.x</a:t>
            </a:r>
            <a:r>
              <a:rPr lang="en-US" sz="2000" dirty="0"/>
              <a:t> * </a:t>
            </a:r>
            <a:r>
              <a:rPr lang="en-US" sz="2000" dirty="0" err="1" smtClean="0"/>
              <a:t>p.y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89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：逻辑回归：运行流程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646295" y="2310888"/>
            <a:ext cx="1374458" cy="1745933"/>
            <a:chOff x="4646295" y="1531621"/>
            <a:chExt cx="1374458" cy="1745933"/>
          </a:xfrm>
        </p:grpSpPr>
        <p:sp>
          <p:nvSpPr>
            <p:cNvPr id="37" name="TextBox 36"/>
            <p:cNvSpPr txBox="1"/>
            <p:nvPr/>
          </p:nvSpPr>
          <p:spPr>
            <a:xfrm>
              <a:off x="5352098" y="2200276"/>
              <a:ext cx="520065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…</a:t>
              </a:r>
              <a:endParaRPr lang="en-US" sz="2000" b="1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646295" y="1531621"/>
              <a:ext cx="1374458" cy="1745933"/>
              <a:chOff x="4646295" y="1531621"/>
              <a:chExt cx="1374458" cy="174593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5203508" y="1531621"/>
                <a:ext cx="817245" cy="408623"/>
              </a:xfrm>
              <a:prstGeom prst="roundRect">
                <a:avLst/>
              </a:prstGeom>
              <a:solidFill>
                <a:srgbClr val="66B132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  <a:cs typeface="Helvetica"/>
                  </a:rPr>
                  <a:t>map &amp; combiner</a:t>
                </a:r>
                <a:endParaRPr lang="en-US" sz="1200" dirty="0">
                  <a:solidFill>
                    <a:schemeClr val="bg1"/>
                  </a:solidFill>
                  <a:cs typeface="Helvetica"/>
                </a:endParaRPr>
              </a:p>
            </p:txBody>
          </p:sp>
          <p:cxnSp>
            <p:nvCxnSpPr>
              <p:cNvPr id="40" name="Straight Arrow Connector 39"/>
              <p:cNvCxnSpPr>
                <a:stCxn id="57" idx="3"/>
                <a:endCxn id="39" idx="1"/>
              </p:cNvCxnSpPr>
              <p:nvPr/>
            </p:nvCxnSpPr>
            <p:spPr>
              <a:xfrm flipV="1">
                <a:off x="4646295" y="1735933"/>
                <a:ext cx="557213" cy="650081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57" idx="3"/>
                <a:endCxn id="42" idx="1"/>
              </p:cNvCxnSpPr>
              <p:nvPr/>
            </p:nvCxnSpPr>
            <p:spPr>
              <a:xfrm>
                <a:off x="4646295" y="2386014"/>
                <a:ext cx="557213" cy="687229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ounded Rectangle 41"/>
              <p:cNvSpPr/>
              <p:nvPr/>
            </p:nvSpPr>
            <p:spPr>
              <a:xfrm>
                <a:off x="5203508" y="2868931"/>
                <a:ext cx="817245" cy="408623"/>
              </a:xfrm>
              <a:prstGeom prst="roundRect">
                <a:avLst/>
              </a:prstGeom>
              <a:solidFill>
                <a:srgbClr val="66B132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  <a:cs typeface="Helvetica"/>
                  </a:rPr>
                  <a:t>map &amp; combiner</a:t>
                </a:r>
                <a:endParaRPr lang="en-US" sz="1200" dirty="0">
                  <a:solidFill>
                    <a:schemeClr val="bg1"/>
                  </a:solidFill>
                  <a:cs typeface="Helvetica"/>
                </a:endParaRPr>
              </a:p>
            </p:txBody>
          </p:sp>
        </p:grpSp>
      </p:grpSp>
      <p:sp>
        <p:nvSpPr>
          <p:cNvPr id="43" name="Rounded Rectangle 42"/>
          <p:cNvSpPr/>
          <p:nvPr/>
        </p:nvSpPr>
        <p:spPr>
          <a:xfrm>
            <a:off x="337185" y="4836917"/>
            <a:ext cx="8469630" cy="573283"/>
          </a:xfrm>
          <a:prstGeom prst="roundRect">
            <a:avLst/>
          </a:prstGeom>
          <a:solidFill>
            <a:srgbClr val="66B132"/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cs typeface="Helvetica"/>
              </a:rPr>
              <a:t>Driver</a:t>
            </a:r>
            <a:endParaRPr lang="en-US" sz="1200" dirty="0">
              <a:solidFill>
                <a:schemeClr val="bg1"/>
              </a:solidFill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51610" y="1567937"/>
            <a:ext cx="200596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First Iteration </a:t>
            </a:r>
            <a:endParaRPr lang="en-US" sz="2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017770" y="1493642"/>
            <a:ext cx="20802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Subsequent Iteration </a:t>
            </a:r>
            <a:endParaRPr lang="en-US" sz="2000" b="1" dirty="0"/>
          </a:p>
        </p:txBody>
      </p:sp>
      <p:grpSp>
        <p:nvGrpSpPr>
          <p:cNvPr id="46" name="Group 45"/>
          <p:cNvGrpSpPr/>
          <p:nvPr/>
        </p:nvGrpSpPr>
        <p:grpSpPr>
          <a:xfrm>
            <a:off x="337185" y="1865117"/>
            <a:ext cx="4309110" cy="3078358"/>
            <a:chOff x="337185" y="1085850"/>
            <a:chExt cx="4309110" cy="3078358"/>
          </a:xfrm>
        </p:grpSpPr>
        <p:sp>
          <p:nvSpPr>
            <p:cNvPr id="47" name="Rounded Rectangle 46"/>
            <p:cNvSpPr/>
            <p:nvPr/>
          </p:nvSpPr>
          <p:spPr>
            <a:xfrm>
              <a:off x="1748790" y="1531621"/>
              <a:ext cx="817245" cy="408623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cs typeface="Helvetica"/>
                </a:rPr>
                <a:t>map &amp; combiner</a:t>
              </a:r>
              <a:endParaRPr lang="en-US" sz="1200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37185" y="1085850"/>
              <a:ext cx="668655" cy="2600326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cs typeface="Helvetica"/>
                </a:rPr>
                <a:t>HDFS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cs typeface="Helvetica"/>
                </a:rPr>
                <a:t>(</a:t>
              </a:r>
              <a:r>
                <a:rPr lang="en-US" sz="1200" b="1" dirty="0" smtClean="0">
                  <a:solidFill>
                    <a:srgbClr val="FF0000"/>
                  </a:solidFill>
                  <a:cs typeface="Helvetica"/>
                </a:rPr>
                <a:t>Points</a:t>
              </a:r>
              <a:r>
                <a:rPr lang="en-US" sz="1200" dirty="0" smtClean="0">
                  <a:solidFill>
                    <a:schemeClr val="bg1"/>
                  </a:solidFill>
                  <a:cs typeface="Helvetica"/>
                </a:rPr>
                <a:t>)</a:t>
              </a:r>
              <a:endParaRPr lang="en-US" sz="1200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887979" y="2237423"/>
              <a:ext cx="668655" cy="297180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cs typeface="Helvetica"/>
                </a:rPr>
                <a:t>reduce</a:t>
              </a:r>
              <a:endParaRPr lang="en-US" sz="1200" dirty="0">
                <a:solidFill>
                  <a:schemeClr val="bg1"/>
                </a:solidFill>
                <a:cs typeface="Helvetica"/>
              </a:endParaRPr>
            </a:p>
          </p:txBody>
        </p:sp>
        <p:cxnSp>
          <p:nvCxnSpPr>
            <p:cNvPr id="50" name="Straight Arrow Connector 49"/>
            <p:cNvCxnSpPr>
              <a:endCxn id="47" idx="1"/>
            </p:cNvCxnSpPr>
            <p:nvPr/>
          </p:nvCxnSpPr>
          <p:spPr>
            <a:xfrm flipV="1">
              <a:off x="1005840" y="1735933"/>
              <a:ext cx="742950" cy="18573"/>
            </a:xfrm>
            <a:prstGeom prst="straightConnector1">
              <a:avLst/>
            </a:prstGeom>
            <a:ln w="101600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3556634" y="2492570"/>
              <a:ext cx="309563" cy="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7" idx="3"/>
              <a:endCxn id="49" idx="1"/>
            </p:cNvCxnSpPr>
            <p:nvPr/>
          </p:nvCxnSpPr>
          <p:spPr>
            <a:xfrm>
              <a:off x="2566035" y="1735933"/>
              <a:ext cx="321944" cy="65008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897380" y="2125981"/>
              <a:ext cx="520065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…</a:t>
              </a:r>
              <a:endParaRPr lang="en-US" sz="2000" b="1" dirty="0"/>
            </a:p>
          </p:txBody>
        </p:sp>
        <p:cxnSp>
          <p:nvCxnSpPr>
            <p:cNvPr id="54" name="Straight Arrow Connector 53"/>
            <p:cNvCxnSpPr>
              <a:endCxn id="56" idx="1"/>
            </p:cNvCxnSpPr>
            <p:nvPr/>
          </p:nvCxnSpPr>
          <p:spPr>
            <a:xfrm flipV="1">
              <a:off x="931545" y="2924653"/>
              <a:ext cx="817245" cy="18573"/>
            </a:xfrm>
            <a:prstGeom prst="straightConnector1">
              <a:avLst/>
            </a:prstGeom>
            <a:ln w="101600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6" idx="3"/>
              <a:endCxn id="49" idx="1"/>
            </p:cNvCxnSpPr>
            <p:nvPr/>
          </p:nvCxnSpPr>
          <p:spPr>
            <a:xfrm flipV="1">
              <a:off x="2566035" y="2386013"/>
              <a:ext cx="321944" cy="53864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1748790" y="2720341"/>
              <a:ext cx="817245" cy="408623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cs typeface="Helvetica"/>
                </a:rPr>
                <a:t>map &amp; combiner</a:t>
              </a:r>
              <a:endParaRPr lang="en-US" sz="1200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3866197" y="1085851"/>
              <a:ext cx="780098" cy="2600325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cs typeface="Helvetica"/>
                </a:rPr>
                <a:t>HDFS</a:t>
              </a:r>
            </a:p>
            <a:p>
              <a:pPr algn="ctr"/>
              <a:r>
                <a:rPr lang="en-US" sz="1200" dirty="0" smtClean="0">
                  <a:solidFill>
                    <a:schemeClr val="bg1"/>
                  </a:solidFill>
                  <a:cs typeface="Helvetica"/>
                </a:rPr>
                <a:t>(weight)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08660" y="3686176"/>
              <a:ext cx="0" cy="371475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4274820" y="3792733"/>
              <a:ext cx="0" cy="371475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020753" y="1865118"/>
            <a:ext cx="2934652" cy="2971800"/>
            <a:chOff x="6020753" y="1085851"/>
            <a:chExt cx="2934652" cy="2971800"/>
          </a:xfrm>
        </p:grpSpPr>
        <p:sp>
          <p:nvSpPr>
            <p:cNvPr id="61" name="TextBox 60"/>
            <p:cNvSpPr txBox="1"/>
            <p:nvPr/>
          </p:nvSpPr>
          <p:spPr>
            <a:xfrm>
              <a:off x="8435340" y="2125981"/>
              <a:ext cx="520065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…</a:t>
              </a:r>
              <a:endParaRPr lang="en-US" sz="2000" b="1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6020753" y="1085851"/>
              <a:ext cx="2117407" cy="2971800"/>
              <a:chOff x="6020753" y="1085851"/>
              <a:chExt cx="2117407" cy="2971800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6268401" y="2237423"/>
                <a:ext cx="668655" cy="297180"/>
              </a:xfrm>
              <a:prstGeom prst="roundRect">
                <a:avLst/>
              </a:prstGeom>
              <a:solidFill>
                <a:srgbClr val="66B132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  <a:cs typeface="Helvetica"/>
                  </a:rPr>
                  <a:t>reduce</a:t>
                </a:r>
                <a:endParaRPr lang="en-US" sz="1200" dirty="0">
                  <a:solidFill>
                    <a:schemeClr val="bg1"/>
                  </a:solidFill>
                  <a:cs typeface="Helvetica"/>
                </a:endParaRPr>
              </a:p>
            </p:txBody>
          </p:sp>
          <p:cxnSp>
            <p:nvCxnSpPr>
              <p:cNvPr id="64" name="Straight Arrow Connector 63"/>
              <p:cNvCxnSpPr>
                <a:stCxn id="39" idx="3"/>
                <a:endCxn id="63" idx="1"/>
              </p:cNvCxnSpPr>
              <p:nvPr/>
            </p:nvCxnSpPr>
            <p:spPr>
              <a:xfrm>
                <a:off x="6020753" y="1812133"/>
                <a:ext cx="247648" cy="57388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2" idx="3"/>
                <a:endCxn id="63" idx="1"/>
              </p:cNvCxnSpPr>
              <p:nvPr/>
            </p:nvCxnSpPr>
            <p:spPr>
              <a:xfrm flipV="1">
                <a:off x="6020753" y="2386013"/>
                <a:ext cx="247648" cy="76343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ounded Rectangle 65"/>
              <p:cNvSpPr/>
              <p:nvPr/>
            </p:nvSpPr>
            <p:spPr>
              <a:xfrm>
                <a:off x="7395210" y="1085851"/>
                <a:ext cx="742950" cy="2600325"/>
              </a:xfrm>
              <a:prstGeom prst="roundRect">
                <a:avLst/>
              </a:prstGeom>
              <a:solidFill>
                <a:srgbClr val="66B132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  <a:cs typeface="Helvetica"/>
                  </a:rPr>
                  <a:t>HDFS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Helvetica"/>
                  </a:rPr>
                  <a:t>(weight)</a:t>
                </a:r>
                <a:endParaRPr lang="en-US" sz="1200" dirty="0" smtClean="0">
                  <a:solidFill>
                    <a:schemeClr val="bg1"/>
                  </a:solidFill>
                  <a:cs typeface="Helvetica"/>
                </a:endParaRPr>
              </a:p>
            </p:txBody>
          </p:sp>
          <p:cxnSp>
            <p:nvCxnSpPr>
              <p:cNvPr id="67" name="Straight Arrow Connector 66"/>
              <p:cNvCxnSpPr>
                <a:stCxn id="63" idx="3"/>
                <a:endCxn id="66" idx="1"/>
              </p:cNvCxnSpPr>
              <p:nvPr/>
            </p:nvCxnSpPr>
            <p:spPr>
              <a:xfrm>
                <a:off x="6937056" y="2386013"/>
                <a:ext cx="45815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>
                <a:off x="7766685" y="3686176"/>
                <a:ext cx="0" cy="37147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ounded Rectangular Callout 68"/>
          <p:cNvSpPr/>
          <p:nvPr/>
        </p:nvSpPr>
        <p:spPr>
          <a:xfrm>
            <a:off x="4794885" y="4168262"/>
            <a:ext cx="1263015" cy="520065"/>
          </a:xfrm>
          <a:prstGeom prst="wedgeRoundRectCallout">
            <a:avLst>
              <a:gd name="adj1" fmla="val -32306"/>
              <a:gd name="adj2" fmla="val -116769"/>
              <a:gd name="adj3" fmla="val 16667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Helvetica"/>
              </a:rPr>
              <a:t>r</a:t>
            </a:r>
            <a:r>
              <a:rPr lang="en-US" sz="1200" dirty="0" smtClean="0">
                <a:solidFill>
                  <a:schemeClr val="bg1"/>
                </a:solidFill>
                <a:cs typeface="Helvetica"/>
              </a:rPr>
              <a:t>euse cached data</a:t>
            </a:r>
            <a:endParaRPr lang="en-US" sz="1200" dirty="0">
              <a:solidFill>
                <a:schemeClr val="bg1"/>
              </a:solidFill>
              <a:cs typeface="Helvetica"/>
            </a:endParaRPr>
          </a:p>
        </p:txBody>
      </p:sp>
      <p:sp>
        <p:nvSpPr>
          <p:cNvPr id="70" name="Rounded Rectangular Callout 69"/>
          <p:cNvSpPr/>
          <p:nvPr/>
        </p:nvSpPr>
        <p:spPr>
          <a:xfrm>
            <a:off x="6132195" y="3722492"/>
            <a:ext cx="1263015" cy="520065"/>
          </a:xfrm>
          <a:prstGeom prst="wedgeRoundRectCallout">
            <a:avLst>
              <a:gd name="adj1" fmla="val -46760"/>
              <a:gd name="adj2" fmla="val -92349"/>
              <a:gd name="adj3" fmla="val 16667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cs typeface="Helvetica"/>
              </a:rPr>
              <a:t>reuse executors</a:t>
            </a:r>
            <a:endParaRPr lang="en-US" sz="1200" dirty="0">
              <a:solidFill>
                <a:schemeClr val="bg1"/>
              </a:solidFill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7562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69" grpId="0" animBg="1"/>
      <p:bldP spid="7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：逻辑回归：运行流程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9533395" y="5629870"/>
            <a:ext cx="184666" cy="92333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748790" y="1935257"/>
            <a:ext cx="668655" cy="297180"/>
          </a:xfrm>
          <a:prstGeom prst="roundRect">
            <a:avLst/>
          </a:prstGeom>
          <a:solidFill>
            <a:srgbClr val="66B132"/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cs typeface="Helvetica"/>
              </a:rPr>
              <a:t>HDFS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3308985" y="1935257"/>
            <a:ext cx="668655" cy="297180"/>
          </a:xfrm>
          <a:prstGeom prst="roundRect">
            <a:avLst/>
          </a:prstGeom>
          <a:solidFill>
            <a:srgbClr val="66B132"/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cs typeface="Helvetica"/>
              </a:rPr>
              <a:t>map</a:t>
            </a:r>
            <a:endParaRPr lang="en-US" sz="1000" dirty="0">
              <a:solidFill>
                <a:schemeClr val="bg1"/>
              </a:solidFill>
              <a:cs typeface="Helvetica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835015" y="1935257"/>
            <a:ext cx="668655" cy="297180"/>
          </a:xfrm>
          <a:prstGeom prst="roundRect">
            <a:avLst/>
          </a:prstGeom>
          <a:solidFill>
            <a:srgbClr val="66B132"/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cs typeface="Helvetica"/>
              </a:rPr>
              <a:t>reduce</a:t>
            </a:r>
            <a:endParaRPr lang="en-US" sz="1000" dirty="0">
              <a:solidFill>
                <a:schemeClr val="bg1"/>
              </a:solidFill>
              <a:cs typeface="Helvetica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-108585" y="3346862"/>
            <a:ext cx="9361170" cy="742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11480" y="2826797"/>
            <a:ext cx="101827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53603" y="3574829"/>
            <a:ext cx="113403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local disk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31763" y="4322861"/>
            <a:ext cx="137771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remote disk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10134" y="5070890"/>
            <a:ext cx="6209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 smtClean="0"/>
              <a:t>hdfs</a:t>
            </a:r>
            <a:endParaRPr lang="en-US" dirty="0" smtClean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-108585" y="4842926"/>
            <a:ext cx="9361170" cy="742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-108585" y="4094894"/>
            <a:ext cx="9361170" cy="742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7023735" y="1935257"/>
            <a:ext cx="668655" cy="297180"/>
          </a:xfrm>
          <a:prstGeom prst="roundRect">
            <a:avLst/>
          </a:prstGeom>
          <a:solidFill>
            <a:srgbClr val="66B132"/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cs typeface="Helvetica"/>
              </a:rPr>
              <a:t>HDFS</a:t>
            </a:r>
          </a:p>
        </p:txBody>
      </p:sp>
      <p:cxnSp>
        <p:nvCxnSpPr>
          <p:cNvPr id="83" name="Straight Arrow Connector 82"/>
          <p:cNvCxnSpPr>
            <a:stCxn id="73" idx="3"/>
            <a:endCxn id="74" idx="1"/>
          </p:cNvCxnSpPr>
          <p:nvPr/>
        </p:nvCxnSpPr>
        <p:spPr>
          <a:xfrm>
            <a:off x="3977640" y="2083847"/>
            <a:ext cx="1857375" cy="0"/>
          </a:xfrm>
          <a:prstGeom prst="straightConnector1">
            <a:avLst/>
          </a:prstGeom>
          <a:ln w="31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4" idx="3"/>
            <a:endCxn id="82" idx="1"/>
          </p:cNvCxnSpPr>
          <p:nvPr/>
        </p:nvCxnSpPr>
        <p:spPr>
          <a:xfrm>
            <a:off x="6503670" y="2083847"/>
            <a:ext cx="520065" cy="0"/>
          </a:xfrm>
          <a:prstGeom prst="straightConnector1">
            <a:avLst/>
          </a:prstGeom>
          <a:ln w="31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2" idx="3"/>
            <a:endCxn id="73" idx="1"/>
          </p:cNvCxnSpPr>
          <p:nvPr/>
        </p:nvCxnSpPr>
        <p:spPr>
          <a:xfrm>
            <a:off x="2417445" y="2083847"/>
            <a:ext cx="891540" cy="0"/>
          </a:xfrm>
          <a:prstGeom prst="straightConnector1">
            <a:avLst/>
          </a:prstGeom>
          <a:ln w="31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8212455" y="1935257"/>
            <a:ext cx="668655" cy="297180"/>
          </a:xfrm>
          <a:prstGeom prst="roundRect">
            <a:avLst/>
          </a:prstGeom>
          <a:solidFill>
            <a:srgbClr val="66B132"/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cs typeface="Helvetica"/>
              </a:rPr>
              <a:t>driver</a:t>
            </a:r>
          </a:p>
        </p:txBody>
      </p:sp>
      <p:cxnSp>
        <p:nvCxnSpPr>
          <p:cNvPr id="87" name="Straight Arrow Connector 86"/>
          <p:cNvCxnSpPr>
            <a:stCxn id="82" idx="3"/>
            <a:endCxn id="86" idx="1"/>
          </p:cNvCxnSpPr>
          <p:nvPr/>
        </p:nvCxnSpPr>
        <p:spPr>
          <a:xfrm>
            <a:off x="7692390" y="2083847"/>
            <a:ext cx="520065" cy="0"/>
          </a:xfrm>
          <a:prstGeom prst="straightConnector1">
            <a:avLst/>
          </a:prstGeom>
          <a:ln w="31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1674495" y="2752502"/>
            <a:ext cx="7206615" cy="2851785"/>
            <a:chOff x="1674495" y="1754505"/>
            <a:chExt cx="7206615" cy="2851785"/>
          </a:xfrm>
        </p:grpSpPr>
        <p:sp>
          <p:nvSpPr>
            <p:cNvPr id="89" name="Rounded Rectangle 88"/>
            <p:cNvSpPr/>
            <p:nvPr/>
          </p:nvSpPr>
          <p:spPr>
            <a:xfrm>
              <a:off x="4572000" y="2646045"/>
              <a:ext cx="668655" cy="297180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cs typeface="Helvetica"/>
                </a:rPr>
                <a:t>gradient</a:t>
              </a:r>
              <a:endParaRPr lang="en-US" sz="1000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4572000" y="3388995"/>
              <a:ext cx="668655" cy="297180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Helvetica"/>
                </a:rPr>
                <a:t>gradient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5835015" y="1903095"/>
              <a:ext cx="668655" cy="297180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Helvetica"/>
                </a:rPr>
                <a:t>gradient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7023735" y="4131945"/>
              <a:ext cx="668655" cy="297180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Helvetica"/>
                </a:rPr>
                <a:t>gradient</a:t>
              </a:r>
            </a:p>
          </p:txBody>
        </p:sp>
        <p:cxnSp>
          <p:nvCxnSpPr>
            <p:cNvPr id="93" name="Straight Arrow Connector 92"/>
            <p:cNvCxnSpPr>
              <a:stCxn id="103" idx="0"/>
              <a:endCxn id="102" idx="2"/>
            </p:cNvCxnSpPr>
            <p:nvPr/>
          </p:nvCxnSpPr>
          <p:spPr>
            <a:xfrm flipV="1">
              <a:off x="2040255" y="3046095"/>
              <a:ext cx="0" cy="1011555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02" idx="3"/>
              <a:endCxn id="101" idx="1"/>
            </p:cNvCxnSpPr>
            <p:nvPr/>
          </p:nvCxnSpPr>
          <p:spPr>
            <a:xfrm flipV="1">
              <a:off x="2406015" y="2028825"/>
              <a:ext cx="902970" cy="742950"/>
            </a:xfrm>
            <a:prstGeom prst="straightConnector1">
              <a:avLst/>
            </a:prstGeom>
            <a:ln w="101600" cmpd="sng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89" idx="0"/>
            </p:cNvCxnSpPr>
            <p:nvPr/>
          </p:nvCxnSpPr>
          <p:spPr>
            <a:xfrm>
              <a:off x="3977640" y="2051685"/>
              <a:ext cx="928688" cy="594360"/>
            </a:xfrm>
            <a:prstGeom prst="straightConnector1">
              <a:avLst/>
            </a:prstGeom>
            <a:ln w="3175" cmpd="sng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9" idx="2"/>
              <a:endCxn id="90" idx="0"/>
            </p:cNvCxnSpPr>
            <p:nvPr/>
          </p:nvCxnSpPr>
          <p:spPr>
            <a:xfrm>
              <a:off x="4906328" y="2943225"/>
              <a:ext cx="0" cy="445770"/>
            </a:xfrm>
            <a:prstGeom prst="straightConnector1">
              <a:avLst/>
            </a:prstGeom>
            <a:ln>
              <a:prstDash val="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0" idx="3"/>
              <a:endCxn id="91" idx="1"/>
            </p:cNvCxnSpPr>
            <p:nvPr/>
          </p:nvCxnSpPr>
          <p:spPr>
            <a:xfrm flipV="1">
              <a:off x="5240655" y="2051685"/>
              <a:ext cx="594360" cy="1485900"/>
            </a:xfrm>
            <a:prstGeom prst="straightConnector1">
              <a:avLst/>
            </a:prstGeom>
            <a:ln w="3175" cmpd="sng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91" idx="3"/>
              <a:endCxn id="92" idx="0"/>
            </p:cNvCxnSpPr>
            <p:nvPr/>
          </p:nvCxnSpPr>
          <p:spPr>
            <a:xfrm>
              <a:off x="6503670" y="2051685"/>
              <a:ext cx="854393" cy="2080260"/>
            </a:xfrm>
            <a:prstGeom prst="straightConnector1">
              <a:avLst/>
            </a:prstGeom>
            <a:ln w="3175" cmpd="sng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/>
            <p:cNvSpPr/>
            <p:nvPr/>
          </p:nvSpPr>
          <p:spPr>
            <a:xfrm>
              <a:off x="8212455" y="1903095"/>
              <a:ext cx="668655" cy="297180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cs typeface="Helvetica"/>
                </a:rPr>
                <a:t>gradient</a:t>
              </a:r>
              <a:endParaRPr lang="en-US" sz="1000" dirty="0">
                <a:solidFill>
                  <a:schemeClr val="bg1"/>
                </a:solidFill>
                <a:cs typeface="Helvetica"/>
              </a:endParaRPr>
            </a:p>
          </p:txBody>
        </p:sp>
        <p:cxnSp>
          <p:nvCxnSpPr>
            <p:cNvPr id="100" name="Straight Arrow Connector 99"/>
            <p:cNvCxnSpPr>
              <a:stCxn id="92" idx="3"/>
              <a:endCxn id="99" idx="1"/>
            </p:cNvCxnSpPr>
            <p:nvPr/>
          </p:nvCxnSpPr>
          <p:spPr>
            <a:xfrm flipV="1">
              <a:off x="7692390" y="2051685"/>
              <a:ext cx="520065" cy="2228850"/>
            </a:xfrm>
            <a:prstGeom prst="straightConnector1">
              <a:avLst/>
            </a:prstGeom>
            <a:ln w="3175" cmpd="sng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/>
            <p:cNvSpPr/>
            <p:nvPr/>
          </p:nvSpPr>
          <p:spPr>
            <a:xfrm>
              <a:off x="3308985" y="1754505"/>
              <a:ext cx="731520" cy="548640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Helvetica"/>
                </a:rPr>
                <a:t>points</a:t>
              </a: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1674495" y="2497455"/>
              <a:ext cx="731520" cy="548640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Helvetica"/>
                </a:rPr>
                <a:t>points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674495" y="4057650"/>
              <a:ext cx="731520" cy="548640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Helvetica"/>
                </a:rPr>
                <a:t>points</a:t>
              </a:r>
            </a:p>
          </p:txBody>
        </p:sp>
      </p:grpSp>
      <p:sp>
        <p:nvSpPr>
          <p:cNvPr id="104" name="Rounded Rectangular Callout 103"/>
          <p:cNvSpPr/>
          <p:nvPr/>
        </p:nvSpPr>
        <p:spPr>
          <a:xfrm>
            <a:off x="2714625" y="4758467"/>
            <a:ext cx="3937635" cy="1040130"/>
          </a:xfrm>
          <a:prstGeom prst="wedgeRoundRectCallout">
            <a:avLst>
              <a:gd name="adj1" fmla="val -36065"/>
              <a:gd name="adj2" fmla="val -13590"/>
              <a:gd name="adj3" fmla="val 16667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cs typeface="Helvetica"/>
              </a:rPr>
              <a:t>Same as </a:t>
            </a:r>
            <a:r>
              <a:rPr lang="en-US" sz="3200" dirty="0" err="1" smtClean="0">
                <a:solidFill>
                  <a:schemeClr val="bg1"/>
                </a:solidFill>
                <a:cs typeface="Helvetica"/>
              </a:rPr>
              <a:t>MapReduce</a:t>
            </a:r>
            <a:endParaRPr lang="en-US" sz="3200" dirty="0">
              <a:solidFill>
                <a:schemeClr val="bg1"/>
              </a:solidFill>
              <a:cs typeface="Helvetica"/>
            </a:endParaRPr>
          </a:p>
        </p:txBody>
      </p:sp>
      <p:sp>
        <p:nvSpPr>
          <p:cNvPr id="105" name="Rounded Rectangular Callout 104"/>
          <p:cNvSpPr/>
          <p:nvPr/>
        </p:nvSpPr>
        <p:spPr>
          <a:xfrm>
            <a:off x="4051935" y="2306732"/>
            <a:ext cx="1485900" cy="445770"/>
          </a:xfrm>
          <a:prstGeom prst="wedgeRoundRectCallout">
            <a:avLst>
              <a:gd name="adj1" fmla="val -49797"/>
              <a:gd name="adj2" fmla="val 101996"/>
              <a:gd name="adj3" fmla="val 16667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cs typeface="Helvetica"/>
              </a:rPr>
              <a:t>Cache in memory</a:t>
            </a:r>
            <a:endParaRPr lang="en-US" sz="1200" dirty="0">
              <a:solidFill>
                <a:schemeClr val="bg1"/>
              </a:solidFill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8996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：逻辑回归：运行流程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9533395" y="5706070"/>
            <a:ext cx="184666" cy="92333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-108585" y="3423062"/>
            <a:ext cx="9361170" cy="742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1480" y="2902997"/>
            <a:ext cx="101827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53603" y="3651029"/>
            <a:ext cx="113403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local disk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1763" y="4399061"/>
            <a:ext cx="137771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remote disk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10134" y="5147090"/>
            <a:ext cx="6209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 smtClean="0"/>
              <a:t>hdfs</a:t>
            </a:r>
            <a:endParaRPr lang="en-US" dirty="0" smtClean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-108585" y="4919126"/>
            <a:ext cx="9361170" cy="742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-108585" y="4171094"/>
            <a:ext cx="9361170" cy="742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1600200" y="5206142"/>
            <a:ext cx="668655" cy="2971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cs typeface="Helvetica"/>
              </a:rPr>
              <a:t>gradient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600200" y="2011457"/>
            <a:ext cx="668655" cy="2971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cs typeface="Helvetica"/>
              </a:rPr>
              <a:t>HDFS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541649" y="2011457"/>
            <a:ext cx="668655" cy="2971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cs typeface="Helvetica"/>
              </a:rPr>
              <a:t>driver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3754755" y="2011457"/>
            <a:ext cx="668655" cy="297180"/>
          </a:xfrm>
          <a:prstGeom prst="roundRect">
            <a:avLst/>
          </a:prstGeom>
          <a:solidFill>
            <a:srgbClr val="66B132"/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cs typeface="Helvetica"/>
              </a:rPr>
              <a:t>map</a:t>
            </a:r>
            <a:endParaRPr lang="en-US" sz="1000" dirty="0">
              <a:solidFill>
                <a:schemeClr val="bg1"/>
              </a:solidFill>
              <a:cs typeface="Helvetica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355080" y="2011457"/>
            <a:ext cx="668655" cy="297180"/>
          </a:xfrm>
          <a:prstGeom prst="roundRect">
            <a:avLst/>
          </a:prstGeom>
          <a:solidFill>
            <a:srgbClr val="66B132"/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cs typeface="Helvetica"/>
              </a:rPr>
              <a:t>reduce</a:t>
            </a:r>
            <a:endParaRPr lang="en-US" sz="1000" dirty="0">
              <a:solidFill>
                <a:schemeClr val="bg1"/>
              </a:solidFill>
              <a:cs typeface="Helvetica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399219" y="2977292"/>
            <a:ext cx="3813236" cy="2526030"/>
            <a:chOff x="4399219" y="1903095"/>
            <a:chExt cx="3813236" cy="2526030"/>
          </a:xfrm>
        </p:grpSpPr>
        <p:sp>
          <p:nvSpPr>
            <p:cNvPr id="52" name="Rounded Rectangle 51"/>
            <p:cNvSpPr/>
            <p:nvPr/>
          </p:nvSpPr>
          <p:spPr>
            <a:xfrm>
              <a:off x="5247036" y="2646045"/>
              <a:ext cx="668655" cy="297180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cs typeface="Helvetica"/>
                </a:rPr>
                <a:t>gradient</a:t>
              </a:r>
              <a:endParaRPr lang="en-US" sz="1000" dirty="0">
                <a:solidFill>
                  <a:schemeClr val="bg1"/>
                </a:solidFill>
                <a:cs typeface="Helvetica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240655" y="3388995"/>
              <a:ext cx="668655" cy="297180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Helvetica"/>
                </a:rPr>
                <a:t>gradient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6355080" y="1903095"/>
              <a:ext cx="668655" cy="297180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Helvetica"/>
                </a:rPr>
                <a:t>gradient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7543800" y="4131945"/>
              <a:ext cx="668655" cy="297180"/>
            </a:xfrm>
            <a:prstGeom prst="roundRect">
              <a:avLst/>
            </a:prstGeom>
            <a:solidFill>
              <a:srgbClr val="66B13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Helvetica"/>
                </a:rPr>
                <a:t>gradient</a:t>
              </a:r>
            </a:p>
          </p:txBody>
        </p:sp>
        <p:cxnSp>
          <p:nvCxnSpPr>
            <p:cNvPr id="56" name="Straight Arrow Connector 55"/>
            <p:cNvCxnSpPr>
              <a:stCxn id="107" idx="3"/>
              <a:endCxn id="52" idx="0"/>
            </p:cNvCxnSpPr>
            <p:nvPr/>
          </p:nvCxnSpPr>
          <p:spPr>
            <a:xfrm>
              <a:off x="4399219" y="2028825"/>
              <a:ext cx="1182145" cy="617220"/>
            </a:xfrm>
            <a:prstGeom prst="straightConnector1">
              <a:avLst/>
            </a:prstGeom>
            <a:ln w="3175" cmpd="sng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2" idx="2"/>
              <a:endCxn id="53" idx="0"/>
            </p:cNvCxnSpPr>
            <p:nvPr/>
          </p:nvCxnSpPr>
          <p:spPr>
            <a:xfrm flipH="1">
              <a:off x="5574983" y="2943225"/>
              <a:ext cx="6381" cy="445770"/>
            </a:xfrm>
            <a:prstGeom prst="straightConnector1">
              <a:avLst/>
            </a:prstGeom>
            <a:ln>
              <a:prstDash val="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3" idx="3"/>
              <a:endCxn id="54" idx="1"/>
            </p:cNvCxnSpPr>
            <p:nvPr/>
          </p:nvCxnSpPr>
          <p:spPr>
            <a:xfrm flipV="1">
              <a:off x="5909310" y="2051685"/>
              <a:ext cx="445770" cy="1485900"/>
            </a:xfrm>
            <a:prstGeom prst="straightConnector1">
              <a:avLst/>
            </a:prstGeom>
            <a:ln w="3175" cmpd="sng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3"/>
              <a:endCxn id="55" idx="0"/>
            </p:cNvCxnSpPr>
            <p:nvPr/>
          </p:nvCxnSpPr>
          <p:spPr>
            <a:xfrm>
              <a:off x="7023735" y="2051685"/>
              <a:ext cx="854393" cy="2080260"/>
            </a:xfrm>
            <a:prstGeom prst="straightConnector1">
              <a:avLst/>
            </a:prstGeom>
            <a:ln w="3175" cmpd="sng">
              <a:solidFill>
                <a:srgbClr val="66006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ounded Rectangle 59"/>
          <p:cNvSpPr/>
          <p:nvPr/>
        </p:nvSpPr>
        <p:spPr>
          <a:xfrm>
            <a:off x="7543800" y="2011457"/>
            <a:ext cx="668655" cy="297180"/>
          </a:xfrm>
          <a:prstGeom prst="roundRect">
            <a:avLst/>
          </a:prstGeom>
          <a:solidFill>
            <a:srgbClr val="66B132"/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cs typeface="Helvetica"/>
              </a:rPr>
              <a:t>HDFS</a:t>
            </a:r>
          </a:p>
        </p:txBody>
      </p:sp>
      <p:cxnSp>
        <p:nvCxnSpPr>
          <p:cNvPr id="61" name="Straight Arrow Connector 60"/>
          <p:cNvCxnSpPr>
            <a:stCxn id="49" idx="3"/>
            <a:endCxn id="50" idx="1"/>
          </p:cNvCxnSpPr>
          <p:nvPr/>
        </p:nvCxnSpPr>
        <p:spPr>
          <a:xfrm>
            <a:off x="4423410" y="2160047"/>
            <a:ext cx="1931670" cy="0"/>
          </a:xfrm>
          <a:prstGeom prst="straightConnector1">
            <a:avLst/>
          </a:prstGeom>
          <a:ln w="31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0" idx="3"/>
            <a:endCxn id="60" idx="1"/>
          </p:cNvCxnSpPr>
          <p:nvPr/>
        </p:nvCxnSpPr>
        <p:spPr>
          <a:xfrm>
            <a:off x="7023735" y="2160047"/>
            <a:ext cx="520065" cy="0"/>
          </a:xfrm>
          <a:prstGeom prst="straightConnector1">
            <a:avLst/>
          </a:prstGeom>
          <a:ln w="31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8" idx="3"/>
            <a:endCxn id="49" idx="1"/>
          </p:cNvCxnSpPr>
          <p:nvPr/>
        </p:nvCxnSpPr>
        <p:spPr>
          <a:xfrm>
            <a:off x="3210304" y="2160047"/>
            <a:ext cx="544451" cy="0"/>
          </a:xfrm>
          <a:prstGeom prst="straightConnector1">
            <a:avLst/>
          </a:prstGeom>
          <a:ln w="31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8" idx="3"/>
            <a:endCxn id="49" idx="1"/>
          </p:cNvCxnSpPr>
          <p:nvPr/>
        </p:nvCxnSpPr>
        <p:spPr>
          <a:xfrm>
            <a:off x="3210304" y="2160047"/>
            <a:ext cx="544451" cy="0"/>
          </a:xfrm>
          <a:prstGeom prst="straightConnector1">
            <a:avLst/>
          </a:prstGeom>
          <a:ln w="31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7" idx="3"/>
            <a:endCxn id="48" idx="1"/>
          </p:cNvCxnSpPr>
          <p:nvPr/>
        </p:nvCxnSpPr>
        <p:spPr>
          <a:xfrm>
            <a:off x="2268855" y="2160047"/>
            <a:ext cx="272794" cy="0"/>
          </a:xfrm>
          <a:prstGeom prst="straightConnector1">
            <a:avLst/>
          </a:prstGeom>
          <a:ln w="31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6" idx="3"/>
            <a:endCxn id="67" idx="2"/>
          </p:cNvCxnSpPr>
          <p:nvPr/>
        </p:nvCxnSpPr>
        <p:spPr>
          <a:xfrm flipV="1">
            <a:off x="2268855" y="3274472"/>
            <a:ext cx="607122" cy="2080260"/>
          </a:xfrm>
          <a:prstGeom prst="straightConnector1">
            <a:avLst/>
          </a:prstGeom>
          <a:ln w="31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2541649" y="2977292"/>
            <a:ext cx="668655" cy="2971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cs typeface="Helvetica"/>
              </a:rPr>
              <a:t>gradient</a:t>
            </a:r>
            <a:endParaRPr lang="en-US" sz="1000" dirty="0">
              <a:solidFill>
                <a:schemeClr val="bg1"/>
              </a:solidFill>
              <a:cs typeface="Helvetica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383280" y="1862867"/>
            <a:ext cx="74295" cy="39376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ular Callout 68"/>
          <p:cNvSpPr/>
          <p:nvPr/>
        </p:nvSpPr>
        <p:spPr>
          <a:xfrm>
            <a:off x="4646295" y="2308637"/>
            <a:ext cx="1263015" cy="520065"/>
          </a:xfrm>
          <a:prstGeom prst="wedgeRoundRectCallout">
            <a:avLst>
              <a:gd name="adj1" fmla="val -65634"/>
              <a:gd name="adj2" fmla="val 97257"/>
              <a:gd name="adj3" fmla="val 16667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cs typeface="Helvetica"/>
              </a:rPr>
              <a:t>C</a:t>
            </a:r>
            <a:r>
              <a:rPr lang="en-US" sz="1200" dirty="0" smtClean="0">
                <a:solidFill>
                  <a:schemeClr val="bg1"/>
                </a:solidFill>
                <a:cs typeface="Helvetica"/>
              </a:rPr>
              <a:t>ached data in memory</a:t>
            </a:r>
            <a:endParaRPr lang="en-US" sz="1200" dirty="0">
              <a:solidFill>
                <a:schemeClr val="bg1"/>
              </a:solidFill>
              <a:cs typeface="Helvetica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3680460" y="5057552"/>
            <a:ext cx="731520" cy="548640"/>
          </a:xfrm>
          <a:prstGeom prst="roundRect">
            <a:avLst/>
          </a:prstGeom>
          <a:solidFill>
            <a:srgbClr val="FF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cs typeface="Helvetica"/>
              </a:rPr>
              <a:t>points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3667699" y="2828702"/>
            <a:ext cx="731520" cy="2305050"/>
            <a:chOff x="3667699" y="1754505"/>
            <a:chExt cx="731520" cy="2305050"/>
          </a:xfrm>
          <a:solidFill>
            <a:srgbClr val="FF0000"/>
          </a:solidFill>
        </p:grpSpPr>
        <p:sp>
          <p:nvSpPr>
            <p:cNvPr id="107" name="Rounded Rectangle 106"/>
            <p:cNvSpPr/>
            <p:nvPr/>
          </p:nvSpPr>
          <p:spPr>
            <a:xfrm>
              <a:off x="3667699" y="1754505"/>
              <a:ext cx="731520" cy="548640"/>
            </a:xfrm>
            <a:prstGeom prst="roundRect">
              <a:avLst/>
            </a:prstGeom>
            <a:grpFill/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cs typeface="Helvetica"/>
                </a:rPr>
                <a:t>points</a:t>
              </a:r>
            </a:p>
          </p:txBody>
        </p:sp>
        <p:cxnSp>
          <p:nvCxnSpPr>
            <p:cNvPr id="108" name="Straight Arrow Connector 107"/>
            <p:cNvCxnSpPr>
              <a:stCxn id="70" idx="0"/>
              <a:endCxn id="107" idx="2"/>
            </p:cNvCxnSpPr>
            <p:nvPr/>
          </p:nvCxnSpPr>
          <p:spPr>
            <a:xfrm flipH="1" flipV="1">
              <a:off x="4033459" y="2303145"/>
              <a:ext cx="12761" cy="1756410"/>
            </a:xfrm>
            <a:prstGeom prst="straightConnector1">
              <a:avLst/>
            </a:prstGeom>
            <a:grpFill/>
            <a:ln>
              <a:prstDash val="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484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：聚类算法：</a:t>
            </a:r>
            <a:r>
              <a:rPr lang="en-US" altLang="zh-CN" sz="3800" b="1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Kmeans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内容占位符 2"/>
          <p:cNvSpPr>
            <a:spLocks noGrp="1"/>
          </p:cNvSpPr>
          <p:nvPr>
            <p:ph idx="1"/>
          </p:nvPr>
        </p:nvSpPr>
        <p:spPr>
          <a:xfrm>
            <a:off x="152400" y="762000"/>
            <a:ext cx="8229600" cy="510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Wingdings" pitchFamily="2" charset="2"/>
              <a:buChar char="Ø"/>
            </a:pPr>
            <a:r>
              <a:rPr lang="en-US" altLang="zh-CN" sz="280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Kmeans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聚类算法</a:t>
            </a:r>
            <a:endParaRPr lang="en-US" altLang="zh-CN" sz="28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1.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指定聚类的数量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K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（假设共有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个点）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2.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初始化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K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个中心点（可随机选择）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3.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分别计算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个点离的最近的中心点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4.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通过计算中心点，重新将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个点分成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K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类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zh-CN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5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如果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个点的从属关系没法生变化，则退出，否则跳转到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191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：聚类算法：</a:t>
            </a:r>
            <a:r>
              <a:rPr lang="en-US" altLang="zh-CN" sz="3800" b="1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Kmeans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（步骤一）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43"/>
          <p:cNvSpPr>
            <a:spLocks noChangeArrowheads="1"/>
          </p:cNvSpPr>
          <p:nvPr/>
        </p:nvSpPr>
        <p:spPr bwMode="auto">
          <a:xfrm>
            <a:off x="1136650" y="1268413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44"/>
          <p:cNvSpPr>
            <a:spLocks noChangeShapeType="1"/>
          </p:cNvSpPr>
          <p:nvPr/>
        </p:nvSpPr>
        <p:spPr bwMode="auto">
          <a:xfrm>
            <a:off x="1136650" y="4527550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45"/>
          <p:cNvSpPr>
            <a:spLocks noChangeShapeType="1"/>
          </p:cNvSpPr>
          <p:nvPr/>
        </p:nvSpPr>
        <p:spPr bwMode="auto">
          <a:xfrm>
            <a:off x="1136650" y="3711575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46"/>
          <p:cNvSpPr>
            <a:spLocks noChangeShapeType="1"/>
          </p:cNvSpPr>
          <p:nvPr/>
        </p:nvSpPr>
        <p:spPr bwMode="auto">
          <a:xfrm>
            <a:off x="1136650" y="2901950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47"/>
          <p:cNvSpPr>
            <a:spLocks noChangeShapeType="1"/>
          </p:cNvSpPr>
          <p:nvPr/>
        </p:nvSpPr>
        <p:spPr bwMode="auto">
          <a:xfrm>
            <a:off x="1136650" y="2084388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48"/>
          <p:cNvSpPr>
            <a:spLocks noChangeShapeType="1"/>
          </p:cNvSpPr>
          <p:nvPr/>
        </p:nvSpPr>
        <p:spPr bwMode="auto">
          <a:xfrm>
            <a:off x="1136650" y="1268413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Rectangle 49"/>
          <p:cNvSpPr>
            <a:spLocks noChangeArrowheads="1"/>
          </p:cNvSpPr>
          <p:nvPr/>
        </p:nvSpPr>
        <p:spPr bwMode="auto">
          <a:xfrm>
            <a:off x="1136650" y="1268413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50"/>
          <p:cNvSpPr>
            <a:spLocks noChangeShapeType="1"/>
          </p:cNvSpPr>
          <p:nvPr/>
        </p:nvSpPr>
        <p:spPr bwMode="auto">
          <a:xfrm>
            <a:off x="1136650" y="1268413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51"/>
          <p:cNvSpPr>
            <a:spLocks noChangeShapeType="1"/>
          </p:cNvSpPr>
          <p:nvPr/>
        </p:nvSpPr>
        <p:spPr bwMode="auto">
          <a:xfrm>
            <a:off x="1066800" y="5345113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52"/>
          <p:cNvSpPr>
            <a:spLocks noChangeShapeType="1"/>
          </p:cNvSpPr>
          <p:nvPr/>
        </p:nvSpPr>
        <p:spPr bwMode="auto">
          <a:xfrm>
            <a:off x="1066800" y="4527550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53"/>
          <p:cNvSpPr>
            <a:spLocks noChangeShapeType="1"/>
          </p:cNvSpPr>
          <p:nvPr/>
        </p:nvSpPr>
        <p:spPr bwMode="auto">
          <a:xfrm>
            <a:off x="1066800" y="3711575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54"/>
          <p:cNvSpPr>
            <a:spLocks noChangeShapeType="1"/>
          </p:cNvSpPr>
          <p:nvPr/>
        </p:nvSpPr>
        <p:spPr bwMode="auto">
          <a:xfrm>
            <a:off x="1066800" y="2901950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55"/>
          <p:cNvSpPr>
            <a:spLocks noChangeShapeType="1"/>
          </p:cNvSpPr>
          <p:nvPr/>
        </p:nvSpPr>
        <p:spPr bwMode="auto">
          <a:xfrm>
            <a:off x="1066800" y="2084388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56"/>
          <p:cNvSpPr>
            <a:spLocks noChangeShapeType="1"/>
          </p:cNvSpPr>
          <p:nvPr/>
        </p:nvSpPr>
        <p:spPr bwMode="auto">
          <a:xfrm>
            <a:off x="1066800" y="1268413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57"/>
          <p:cNvSpPr>
            <a:spLocks noChangeShapeType="1"/>
          </p:cNvSpPr>
          <p:nvPr/>
        </p:nvSpPr>
        <p:spPr bwMode="auto">
          <a:xfrm>
            <a:off x="1136650" y="5345113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58"/>
          <p:cNvSpPr>
            <a:spLocks noChangeShapeType="1"/>
          </p:cNvSpPr>
          <p:nvPr/>
        </p:nvSpPr>
        <p:spPr bwMode="auto">
          <a:xfrm flipV="1">
            <a:off x="1136650" y="5345113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59"/>
          <p:cNvSpPr>
            <a:spLocks noChangeShapeType="1"/>
          </p:cNvSpPr>
          <p:nvPr/>
        </p:nvSpPr>
        <p:spPr bwMode="auto">
          <a:xfrm flipV="1">
            <a:off x="2308225" y="5345113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60"/>
          <p:cNvSpPr>
            <a:spLocks noChangeShapeType="1"/>
          </p:cNvSpPr>
          <p:nvPr/>
        </p:nvSpPr>
        <p:spPr bwMode="auto">
          <a:xfrm flipV="1">
            <a:off x="3486150" y="5345113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61"/>
          <p:cNvSpPr>
            <a:spLocks noChangeShapeType="1"/>
          </p:cNvSpPr>
          <p:nvPr/>
        </p:nvSpPr>
        <p:spPr bwMode="auto">
          <a:xfrm flipV="1">
            <a:off x="4656137" y="5345113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62"/>
          <p:cNvSpPr>
            <a:spLocks noChangeShapeType="1"/>
          </p:cNvSpPr>
          <p:nvPr/>
        </p:nvSpPr>
        <p:spPr bwMode="auto">
          <a:xfrm flipV="1">
            <a:off x="5834062" y="5345113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63"/>
          <p:cNvSpPr>
            <a:spLocks noChangeShapeType="1"/>
          </p:cNvSpPr>
          <p:nvPr/>
        </p:nvSpPr>
        <p:spPr bwMode="auto">
          <a:xfrm flipV="1">
            <a:off x="7004050" y="5345113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64"/>
          <p:cNvSpPr>
            <a:spLocks/>
          </p:cNvSpPr>
          <p:nvPr/>
        </p:nvSpPr>
        <p:spPr bwMode="auto">
          <a:xfrm>
            <a:off x="2244725" y="4465638"/>
            <a:ext cx="125412" cy="125412"/>
          </a:xfrm>
          <a:custGeom>
            <a:avLst/>
            <a:gdLst>
              <a:gd name="T0" fmla="*/ 40 w 79"/>
              <a:gd name="T1" fmla="*/ 0 h 79"/>
              <a:gd name="T2" fmla="*/ 79 w 79"/>
              <a:gd name="T3" fmla="*/ 39 h 79"/>
              <a:gd name="T4" fmla="*/ 40 w 79"/>
              <a:gd name="T5" fmla="*/ 79 h 79"/>
              <a:gd name="T6" fmla="*/ 0 w 79"/>
              <a:gd name="T7" fmla="*/ 39 h 79"/>
              <a:gd name="T8" fmla="*/ 40 w 79"/>
              <a:gd name="T9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65"/>
          <p:cNvSpPr>
            <a:spLocks noChangeArrowheads="1"/>
          </p:cNvSpPr>
          <p:nvPr/>
        </p:nvSpPr>
        <p:spPr bwMode="auto">
          <a:xfrm>
            <a:off x="846137" y="521970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0</a:t>
            </a:r>
            <a:endParaRPr lang="en-US"/>
          </a:p>
        </p:txBody>
      </p:sp>
      <p:sp>
        <p:nvSpPr>
          <p:cNvPr id="33" name="Rectangle 66"/>
          <p:cNvSpPr>
            <a:spLocks noChangeArrowheads="1"/>
          </p:cNvSpPr>
          <p:nvPr/>
        </p:nvSpPr>
        <p:spPr bwMode="auto">
          <a:xfrm>
            <a:off x="846137" y="4402138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1</a:t>
            </a:r>
            <a:endParaRPr lang="en-US"/>
          </a:p>
        </p:txBody>
      </p:sp>
      <p:sp>
        <p:nvSpPr>
          <p:cNvPr id="34" name="Rectangle 67"/>
          <p:cNvSpPr>
            <a:spLocks noChangeArrowheads="1"/>
          </p:cNvSpPr>
          <p:nvPr/>
        </p:nvSpPr>
        <p:spPr bwMode="auto">
          <a:xfrm>
            <a:off x="846137" y="3586163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2</a:t>
            </a:r>
            <a:endParaRPr lang="en-US"/>
          </a:p>
        </p:txBody>
      </p:sp>
      <p:sp>
        <p:nvSpPr>
          <p:cNvPr id="35" name="Rectangle 68"/>
          <p:cNvSpPr>
            <a:spLocks noChangeArrowheads="1"/>
          </p:cNvSpPr>
          <p:nvPr/>
        </p:nvSpPr>
        <p:spPr bwMode="auto">
          <a:xfrm>
            <a:off x="846137" y="2776538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3</a:t>
            </a:r>
            <a:endParaRPr lang="en-US"/>
          </a:p>
        </p:txBody>
      </p:sp>
      <p:sp>
        <p:nvSpPr>
          <p:cNvPr id="36" name="Rectangle 69"/>
          <p:cNvSpPr>
            <a:spLocks noChangeArrowheads="1"/>
          </p:cNvSpPr>
          <p:nvPr/>
        </p:nvSpPr>
        <p:spPr bwMode="auto">
          <a:xfrm>
            <a:off x="846137" y="195897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4</a:t>
            </a:r>
            <a:endParaRPr lang="en-US"/>
          </a:p>
        </p:txBody>
      </p:sp>
      <p:sp>
        <p:nvSpPr>
          <p:cNvPr id="37" name="Rectangle 70"/>
          <p:cNvSpPr>
            <a:spLocks noChangeArrowheads="1"/>
          </p:cNvSpPr>
          <p:nvPr/>
        </p:nvSpPr>
        <p:spPr bwMode="auto">
          <a:xfrm>
            <a:off x="846137" y="114300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5</a:t>
            </a:r>
            <a:endParaRPr lang="en-US"/>
          </a:p>
        </p:txBody>
      </p:sp>
      <p:sp>
        <p:nvSpPr>
          <p:cNvPr id="38" name="Rectangle 71"/>
          <p:cNvSpPr>
            <a:spLocks noChangeArrowheads="1"/>
          </p:cNvSpPr>
          <p:nvPr/>
        </p:nvSpPr>
        <p:spPr bwMode="auto">
          <a:xfrm>
            <a:off x="1082675" y="5541963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0</a:t>
            </a:r>
            <a:endParaRPr lang="en-US"/>
          </a:p>
        </p:txBody>
      </p:sp>
      <p:sp>
        <p:nvSpPr>
          <p:cNvPr id="39" name="Rectangle 72"/>
          <p:cNvSpPr>
            <a:spLocks noChangeArrowheads="1"/>
          </p:cNvSpPr>
          <p:nvPr/>
        </p:nvSpPr>
        <p:spPr bwMode="auto">
          <a:xfrm>
            <a:off x="2252662" y="5541963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1</a:t>
            </a:r>
            <a:endParaRPr lang="en-US"/>
          </a:p>
        </p:txBody>
      </p:sp>
      <p:sp>
        <p:nvSpPr>
          <p:cNvPr id="40" name="Rectangle 73"/>
          <p:cNvSpPr>
            <a:spLocks noChangeArrowheads="1"/>
          </p:cNvSpPr>
          <p:nvPr/>
        </p:nvSpPr>
        <p:spPr bwMode="auto">
          <a:xfrm>
            <a:off x="3430587" y="5541963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2</a:t>
            </a:r>
            <a:endParaRPr lang="en-US"/>
          </a:p>
        </p:txBody>
      </p:sp>
      <p:sp>
        <p:nvSpPr>
          <p:cNvPr id="41" name="Rectangle 74"/>
          <p:cNvSpPr>
            <a:spLocks noChangeArrowheads="1"/>
          </p:cNvSpPr>
          <p:nvPr/>
        </p:nvSpPr>
        <p:spPr bwMode="auto">
          <a:xfrm>
            <a:off x="4600575" y="5541963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3</a:t>
            </a:r>
            <a:endParaRPr lang="en-US"/>
          </a:p>
        </p:txBody>
      </p:sp>
      <p:sp>
        <p:nvSpPr>
          <p:cNvPr id="42" name="Rectangle 75"/>
          <p:cNvSpPr>
            <a:spLocks noChangeArrowheads="1"/>
          </p:cNvSpPr>
          <p:nvPr/>
        </p:nvSpPr>
        <p:spPr bwMode="auto">
          <a:xfrm>
            <a:off x="5780087" y="5541963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4</a:t>
            </a:r>
            <a:endParaRPr lang="en-US"/>
          </a:p>
        </p:txBody>
      </p:sp>
      <p:sp>
        <p:nvSpPr>
          <p:cNvPr id="43" name="Rectangle 76"/>
          <p:cNvSpPr>
            <a:spLocks noChangeArrowheads="1"/>
          </p:cNvSpPr>
          <p:nvPr/>
        </p:nvSpPr>
        <p:spPr bwMode="auto">
          <a:xfrm>
            <a:off x="6950075" y="5541963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5</a:t>
            </a:r>
            <a:endParaRPr lang="en-US"/>
          </a:p>
        </p:txBody>
      </p:sp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2265362" y="44513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AutoShape 6"/>
          <p:cNvSpPr>
            <a:spLocks noChangeArrowheads="1"/>
          </p:cNvSpPr>
          <p:nvPr/>
        </p:nvSpPr>
        <p:spPr bwMode="auto">
          <a:xfrm>
            <a:off x="2417762" y="46799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7"/>
          <p:cNvSpPr>
            <a:spLocks noChangeArrowheads="1"/>
          </p:cNvSpPr>
          <p:nvPr/>
        </p:nvSpPr>
        <p:spPr bwMode="auto">
          <a:xfrm>
            <a:off x="2189162" y="49085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utoShape 8"/>
          <p:cNvSpPr>
            <a:spLocks noChangeArrowheads="1"/>
          </p:cNvSpPr>
          <p:nvPr/>
        </p:nvSpPr>
        <p:spPr bwMode="auto">
          <a:xfrm>
            <a:off x="1960562" y="42227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AutoShape 9"/>
          <p:cNvSpPr>
            <a:spLocks noChangeArrowheads="1"/>
          </p:cNvSpPr>
          <p:nvPr/>
        </p:nvSpPr>
        <p:spPr bwMode="auto">
          <a:xfrm>
            <a:off x="1960562" y="18605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10"/>
          <p:cNvSpPr>
            <a:spLocks noChangeArrowheads="1"/>
          </p:cNvSpPr>
          <p:nvPr/>
        </p:nvSpPr>
        <p:spPr bwMode="auto">
          <a:xfrm>
            <a:off x="1960562" y="33845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11"/>
          <p:cNvSpPr>
            <a:spLocks noChangeArrowheads="1"/>
          </p:cNvSpPr>
          <p:nvPr/>
        </p:nvSpPr>
        <p:spPr bwMode="auto">
          <a:xfrm>
            <a:off x="1960562" y="49085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AutoShape 12"/>
          <p:cNvSpPr>
            <a:spLocks noChangeArrowheads="1"/>
          </p:cNvSpPr>
          <p:nvPr/>
        </p:nvSpPr>
        <p:spPr bwMode="auto">
          <a:xfrm>
            <a:off x="1503362" y="39179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AutoShape 13"/>
          <p:cNvSpPr>
            <a:spLocks noChangeArrowheads="1"/>
          </p:cNvSpPr>
          <p:nvPr/>
        </p:nvSpPr>
        <p:spPr bwMode="auto">
          <a:xfrm>
            <a:off x="3636962" y="36131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AutoShape 14"/>
          <p:cNvSpPr>
            <a:spLocks noChangeArrowheads="1"/>
          </p:cNvSpPr>
          <p:nvPr/>
        </p:nvSpPr>
        <p:spPr bwMode="auto">
          <a:xfrm>
            <a:off x="5770562" y="16319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AutoShape 15"/>
          <p:cNvSpPr>
            <a:spLocks noChangeArrowheads="1"/>
          </p:cNvSpPr>
          <p:nvPr/>
        </p:nvSpPr>
        <p:spPr bwMode="auto">
          <a:xfrm>
            <a:off x="6227762" y="17081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AutoShape 16"/>
          <p:cNvSpPr>
            <a:spLocks noChangeArrowheads="1"/>
          </p:cNvSpPr>
          <p:nvPr/>
        </p:nvSpPr>
        <p:spPr bwMode="auto">
          <a:xfrm>
            <a:off x="6075362" y="18605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AutoShape 17"/>
          <p:cNvSpPr>
            <a:spLocks noChangeArrowheads="1"/>
          </p:cNvSpPr>
          <p:nvPr/>
        </p:nvSpPr>
        <p:spPr bwMode="auto">
          <a:xfrm>
            <a:off x="5922962" y="20129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AutoShape 18"/>
          <p:cNvSpPr>
            <a:spLocks noChangeArrowheads="1"/>
          </p:cNvSpPr>
          <p:nvPr/>
        </p:nvSpPr>
        <p:spPr bwMode="auto">
          <a:xfrm>
            <a:off x="6227762" y="21653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19"/>
          <p:cNvSpPr>
            <a:spLocks noChangeArrowheads="1"/>
          </p:cNvSpPr>
          <p:nvPr/>
        </p:nvSpPr>
        <p:spPr bwMode="auto">
          <a:xfrm>
            <a:off x="6532562" y="25463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AutoShape 20"/>
          <p:cNvSpPr>
            <a:spLocks noChangeArrowheads="1"/>
          </p:cNvSpPr>
          <p:nvPr/>
        </p:nvSpPr>
        <p:spPr bwMode="auto">
          <a:xfrm>
            <a:off x="4779962" y="16319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AutoShape 21"/>
          <p:cNvSpPr>
            <a:spLocks noChangeArrowheads="1"/>
          </p:cNvSpPr>
          <p:nvPr/>
        </p:nvSpPr>
        <p:spPr bwMode="auto">
          <a:xfrm>
            <a:off x="5084762" y="30797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AutoShape 22"/>
          <p:cNvSpPr>
            <a:spLocks noChangeArrowheads="1"/>
          </p:cNvSpPr>
          <p:nvPr/>
        </p:nvSpPr>
        <p:spPr bwMode="auto">
          <a:xfrm>
            <a:off x="5084762" y="46037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AutoShape 23"/>
          <p:cNvSpPr>
            <a:spLocks noChangeArrowheads="1"/>
          </p:cNvSpPr>
          <p:nvPr/>
        </p:nvSpPr>
        <p:spPr bwMode="auto">
          <a:xfrm>
            <a:off x="5465762" y="49085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AutoShape 24"/>
          <p:cNvSpPr>
            <a:spLocks noChangeArrowheads="1"/>
          </p:cNvSpPr>
          <p:nvPr/>
        </p:nvSpPr>
        <p:spPr bwMode="auto">
          <a:xfrm>
            <a:off x="5846762" y="41465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AutoShape 25"/>
          <p:cNvSpPr>
            <a:spLocks noChangeArrowheads="1"/>
          </p:cNvSpPr>
          <p:nvPr/>
        </p:nvSpPr>
        <p:spPr bwMode="auto">
          <a:xfrm>
            <a:off x="5008562" y="35369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AutoShape 26"/>
          <p:cNvSpPr>
            <a:spLocks noChangeArrowheads="1"/>
          </p:cNvSpPr>
          <p:nvPr/>
        </p:nvSpPr>
        <p:spPr bwMode="auto">
          <a:xfrm>
            <a:off x="4246562" y="39941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AutoShape 27"/>
          <p:cNvSpPr>
            <a:spLocks noChangeArrowheads="1"/>
          </p:cNvSpPr>
          <p:nvPr/>
        </p:nvSpPr>
        <p:spPr bwMode="auto">
          <a:xfrm>
            <a:off x="6227762" y="44513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AutoShape 28"/>
          <p:cNvSpPr>
            <a:spLocks noChangeArrowheads="1"/>
          </p:cNvSpPr>
          <p:nvPr/>
        </p:nvSpPr>
        <p:spPr bwMode="auto">
          <a:xfrm>
            <a:off x="6075362" y="48323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AutoShape 29"/>
          <p:cNvSpPr>
            <a:spLocks noChangeArrowheads="1"/>
          </p:cNvSpPr>
          <p:nvPr/>
        </p:nvSpPr>
        <p:spPr bwMode="auto">
          <a:xfrm>
            <a:off x="5922962" y="38417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AutoShape 30"/>
          <p:cNvSpPr>
            <a:spLocks noChangeArrowheads="1"/>
          </p:cNvSpPr>
          <p:nvPr/>
        </p:nvSpPr>
        <p:spPr bwMode="auto">
          <a:xfrm>
            <a:off x="6532562" y="50609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AutoShape 31"/>
          <p:cNvSpPr>
            <a:spLocks noChangeArrowheads="1"/>
          </p:cNvSpPr>
          <p:nvPr/>
        </p:nvSpPr>
        <p:spPr bwMode="auto">
          <a:xfrm>
            <a:off x="5694362" y="239395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" name="Group 32"/>
          <p:cNvGrpSpPr>
            <a:grpSpLocks/>
          </p:cNvGrpSpPr>
          <p:nvPr/>
        </p:nvGrpSpPr>
        <p:grpSpPr bwMode="auto">
          <a:xfrm>
            <a:off x="2722562" y="2089150"/>
            <a:ext cx="2743200" cy="3276600"/>
            <a:chOff x="2304" y="1440"/>
            <a:chExt cx="1728" cy="2064"/>
          </a:xfrm>
        </p:grpSpPr>
        <p:grpSp>
          <p:nvGrpSpPr>
            <p:cNvPr id="72" name="Group 33"/>
            <p:cNvGrpSpPr>
              <a:grpSpLocks/>
            </p:cNvGrpSpPr>
            <p:nvPr/>
          </p:nvGrpSpPr>
          <p:grpSpPr bwMode="auto">
            <a:xfrm>
              <a:off x="2784" y="1440"/>
              <a:ext cx="432" cy="336"/>
              <a:chOff x="192" y="1824"/>
              <a:chExt cx="432" cy="336"/>
            </a:xfrm>
          </p:grpSpPr>
          <p:sp>
            <p:nvSpPr>
              <p:cNvPr id="79" name="Oval 34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Text Box 35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1</a:t>
                </a:r>
              </a:p>
            </p:txBody>
          </p:sp>
        </p:grpSp>
        <p:grpSp>
          <p:nvGrpSpPr>
            <p:cNvPr id="73" name="Group 36"/>
            <p:cNvGrpSpPr>
              <a:grpSpLocks/>
            </p:cNvGrpSpPr>
            <p:nvPr/>
          </p:nvGrpSpPr>
          <p:grpSpPr bwMode="auto">
            <a:xfrm>
              <a:off x="2304" y="2160"/>
              <a:ext cx="432" cy="336"/>
              <a:chOff x="192" y="1824"/>
              <a:chExt cx="432" cy="336"/>
            </a:xfrm>
          </p:grpSpPr>
          <p:sp>
            <p:nvSpPr>
              <p:cNvPr id="77" name="Oval 37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Text Box 38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2</a:t>
                </a:r>
              </a:p>
            </p:txBody>
          </p:sp>
        </p:grpSp>
        <p:grpSp>
          <p:nvGrpSpPr>
            <p:cNvPr id="74" name="Group 39"/>
            <p:cNvGrpSpPr>
              <a:grpSpLocks/>
            </p:cNvGrpSpPr>
            <p:nvPr/>
          </p:nvGrpSpPr>
          <p:grpSpPr bwMode="auto">
            <a:xfrm>
              <a:off x="3600" y="3168"/>
              <a:ext cx="432" cy="336"/>
              <a:chOff x="192" y="1824"/>
              <a:chExt cx="432" cy="336"/>
            </a:xfrm>
          </p:grpSpPr>
          <p:sp>
            <p:nvSpPr>
              <p:cNvPr id="75" name="Oval 40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Text Box 41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919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：聚类算法：</a:t>
            </a:r>
            <a:r>
              <a:rPr lang="en-US" altLang="zh-CN" sz="3800" b="1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Kmeans</a:t>
            </a:r>
            <a:r>
              <a:rPr lang="zh-CN" altLang="en-US" sz="3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步骤二）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Rectangle 46"/>
          <p:cNvSpPr>
            <a:spLocks noChangeArrowheads="1"/>
          </p:cNvSpPr>
          <p:nvPr/>
        </p:nvSpPr>
        <p:spPr bwMode="auto">
          <a:xfrm>
            <a:off x="1128713" y="1219200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47"/>
          <p:cNvSpPr>
            <a:spLocks noChangeShapeType="1"/>
          </p:cNvSpPr>
          <p:nvPr/>
        </p:nvSpPr>
        <p:spPr bwMode="auto">
          <a:xfrm>
            <a:off x="1128713" y="4478337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48"/>
          <p:cNvSpPr>
            <a:spLocks noChangeShapeType="1"/>
          </p:cNvSpPr>
          <p:nvPr/>
        </p:nvSpPr>
        <p:spPr bwMode="auto">
          <a:xfrm>
            <a:off x="1128713" y="3662362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49"/>
          <p:cNvSpPr>
            <a:spLocks noChangeShapeType="1"/>
          </p:cNvSpPr>
          <p:nvPr/>
        </p:nvSpPr>
        <p:spPr bwMode="auto">
          <a:xfrm>
            <a:off x="1128713" y="2852737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50"/>
          <p:cNvSpPr>
            <a:spLocks noChangeShapeType="1"/>
          </p:cNvSpPr>
          <p:nvPr/>
        </p:nvSpPr>
        <p:spPr bwMode="auto">
          <a:xfrm>
            <a:off x="1128713" y="2035175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51"/>
          <p:cNvSpPr>
            <a:spLocks noChangeShapeType="1"/>
          </p:cNvSpPr>
          <p:nvPr/>
        </p:nvSpPr>
        <p:spPr bwMode="auto">
          <a:xfrm>
            <a:off x="1128713" y="1219200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Rectangle 52"/>
          <p:cNvSpPr>
            <a:spLocks noChangeArrowheads="1"/>
          </p:cNvSpPr>
          <p:nvPr/>
        </p:nvSpPr>
        <p:spPr bwMode="auto">
          <a:xfrm>
            <a:off x="1128713" y="1219200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Line 53"/>
          <p:cNvSpPr>
            <a:spLocks noChangeShapeType="1"/>
          </p:cNvSpPr>
          <p:nvPr/>
        </p:nvSpPr>
        <p:spPr bwMode="auto">
          <a:xfrm>
            <a:off x="1128713" y="1219200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54"/>
          <p:cNvSpPr>
            <a:spLocks noChangeShapeType="1"/>
          </p:cNvSpPr>
          <p:nvPr/>
        </p:nvSpPr>
        <p:spPr bwMode="auto">
          <a:xfrm>
            <a:off x="1058863" y="5295900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Line 55"/>
          <p:cNvSpPr>
            <a:spLocks noChangeShapeType="1"/>
          </p:cNvSpPr>
          <p:nvPr/>
        </p:nvSpPr>
        <p:spPr bwMode="auto">
          <a:xfrm>
            <a:off x="1058863" y="4478337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Line 56"/>
          <p:cNvSpPr>
            <a:spLocks noChangeShapeType="1"/>
          </p:cNvSpPr>
          <p:nvPr/>
        </p:nvSpPr>
        <p:spPr bwMode="auto">
          <a:xfrm>
            <a:off x="1058863" y="3662362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57"/>
          <p:cNvSpPr>
            <a:spLocks noChangeShapeType="1"/>
          </p:cNvSpPr>
          <p:nvPr/>
        </p:nvSpPr>
        <p:spPr bwMode="auto">
          <a:xfrm>
            <a:off x="1058863" y="2852737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58"/>
          <p:cNvSpPr>
            <a:spLocks noChangeShapeType="1"/>
          </p:cNvSpPr>
          <p:nvPr/>
        </p:nvSpPr>
        <p:spPr bwMode="auto">
          <a:xfrm>
            <a:off x="1058863" y="2035175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Line 59"/>
          <p:cNvSpPr>
            <a:spLocks noChangeShapeType="1"/>
          </p:cNvSpPr>
          <p:nvPr/>
        </p:nvSpPr>
        <p:spPr bwMode="auto">
          <a:xfrm>
            <a:off x="1058863" y="1219200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60"/>
          <p:cNvSpPr>
            <a:spLocks noChangeShapeType="1"/>
          </p:cNvSpPr>
          <p:nvPr/>
        </p:nvSpPr>
        <p:spPr bwMode="auto">
          <a:xfrm>
            <a:off x="1128713" y="5295900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Line 61"/>
          <p:cNvSpPr>
            <a:spLocks noChangeShapeType="1"/>
          </p:cNvSpPr>
          <p:nvPr/>
        </p:nvSpPr>
        <p:spPr bwMode="auto">
          <a:xfrm flipV="1">
            <a:off x="1128713" y="52959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Line 62"/>
          <p:cNvSpPr>
            <a:spLocks noChangeShapeType="1"/>
          </p:cNvSpPr>
          <p:nvPr/>
        </p:nvSpPr>
        <p:spPr bwMode="auto">
          <a:xfrm flipV="1">
            <a:off x="2300288" y="52959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63"/>
          <p:cNvSpPr>
            <a:spLocks noChangeShapeType="1"/>
          </p:cNvSpPr>
          <p:nvPr/>
        </p:nvSpPr>
        <p:spPr bwMode="auto">
          <a:xfrm flipV="1">
            <a:off x="3478213" y="52959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Line 64"/>
          <p:cNvSpPr>
            <a:spLocks noChangeShapeType="1"/>
          </p:cNvSpPr>
          <p:nvPr/>
        </p:nvSpPr>
        <p:spPr bwMode="auto">
          <a:xfrm flipV="1">
            <a:off x="4648200" y="5295900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Line 65"/>
          <p:cNvSpPr>
            <a:spLocks noChangeShapeType="1"/>
          </p:cNvSpPr>
          <p:nvPr/>
        </p:nvSpPr>
        <p:spPr bwMode="auto">
          <a:xfrm flipV="1">
            <a:off x="5826125" y="5295900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66"/>
          <p:cNvSpPr>
            <a:spLocks noChangeShapeType="1"/>
          </p:cNvSpPr>
          <p:nvPr/>
        </p:nvSpPr>
        <p:spPr bwMode="auto">
          <a:xfrm flipV="1">
            <a:off x="6996113" y="52959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Freeform 67"/>
          <p:cNvSpPr>
            <a:spLocks/>
          </p:cNvSpPr>
          <p:nvPr/>
        </p:nvSpPr>
        <p:spPr bwMode="auto">
          <a:xfrm>
            <a:off x="2236788" y="4416425"/>
            <a:ext cx="125412" cy="125412"/>
          </a:xfrm>
          <a:custGeom>
            <a:avLst/>
            <a:gdLst>
              <a:gd name="T0" fmla="*/ 40 w 79"/>
              <a:gd name="T1" fmla="*/ 0 h 79"/>
              <a:gd name="T2" fmla="*/ 79 w 79"/>
              <a:gd name="T3" fmla="*/ 39 h 79"/>
              <a:gd name="T4" fmla="*/ 40 w 79"/>
              <a:gd name="T5" fmla="*/ 79 h 79"/>
              <a:gd name="T6" fmla="*/ 0 w 79"/>
              <a:gd name="T7" fmla="*/ 39 h 79"/>
              <a:gd name="T8" fmla="*/ 40 w 79"/>
              <a:gd name="T9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Rectangle 68"/>
          <p:cNvSpPr>
            <a:spLocks noChangeArrowheads="1"/>
          </p:cNvSpPr>
          <p:nvPr/>
        </p:nvSpPr>
        <p:spPr bwMode="auto">
          <a:xfrm>
            <a:off x="838200" y="517048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0</a:t>
            </a:r>
            <a:endParaRPr lang="en-US"/>
          </a:p>
        </p:txBody>
      </p:sp>
      <p:sp>
        <p:nvSpPr>
          <p:cNvPr id="104" name="Rectangle 69"/>
          <p:cNvSpPr>
            <a:spLocks noChangeArrowheads="1"/>
          </p:cNvSpPr>
          <p:nvPr/>
        </p:nvSpPr>
        <p:spPr bwMode="auto">
          <a:xfrm>
            <a:off x="838200" y="43529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1</a:t>
            </a:r>
            <a:endParaRPr lang="en-US"/>
          </a:p>
        </p:txBody>
      </p:sp>
      <p:sp>
        <p:nvSpPr>
          <p:cNvPr id="105" name="Rectangle 70"/>
          <p:cNvSpPr>
            <a:spLocks noChangeArrowheads="1"/>
          </p:cNvSpPr>
          <p:nvPr/>
        </p:nvSpPr>
        <p:spPr bwMode="auto">
          <a:xfrm>
            <a:off x="838200" y="35369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2</a:t>
            </a:r>
            <a:endParaRPr lang="en-US"/>
          </a:p>
        </p:txBody>
      </p:sp>
      <p:sp>
        <p:nvSpPr>
          <p:cNvPr id="106" name="Rectangle 71"/>
          <p:cNvSpPr>
            <a:spLocks noChangeArrowheads="1"/>
          </p:cNvSpPr>
          <p:nvPr/>
        </p:nvSpPr>
        <p:spPr bwMode="auto">
          <a:xfrm>
            <a:off x="838200" y="27273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3</a:t>
            </a:r>
            <a:endParaRPr lang="en-US"/>
          </a:p>
        </p:txBody>
      </p:sp>
      <p:sp>
        <p:nvSpPr>
          <p:cNvPr id="107" name="Rectangle 72"/>
          <p:cNvSpPr>
            <a:spLocks noChangeArrowheads="1"/>
          </p:cNvSpPr>
          <p:nvPr/>
        </p:nvSpPr>
        <p:spPr bwMode="auto">
          <a:xfrm>
            <a:off x="838200" y="1909762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4</a:t>
            </a:r>
            <a:endParaRPr lang="en-US"/>
          </a:p>
        </p:txBody>
      </p:sp>
      <p:sp>
        <p:nvSpPr>
          <p:cNvPr id="108" name="Rectangle 73"/>
          <p:cNvSpPr>
            <a:spLocks noChangeArrowheads="1"/>
          </p:cNvSpPr>
          <p:nvPr/>
        </p:nvSpPr>
        <p:spPr bwMode="auto">
          <a:xfrm>
            <a:off x="838200" y="109378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5</a:t>
            </a:r>
            <a:endParaRPr lang="en-US"/>
          </a:p>
        </p:txBody>
      </p:sp>
      <p:sp>
        <p:nvSpPr>
          <p:cNvPr id="109" name="Rectangle 74"/>
          <p:cNvSpPr>
            <a:spLocks noChangeArrowheads="1"/>
          </p:cNvSpPr>
          <p:nvPr/>
        </p:nvSpPr>
        <p:spPr bwMode="auto">
          <a:xfrm>
            <a:off x="1074738" y="54927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0</a:t>
            </a:r>
            <a:endParaRPr lang="en-US"/>
          </a:p>
        </p:txBody>
      </p:sp>
      <p:sp>
        <p:nvSpPr>
          <p:cNvPr id="110" name="Rectangle 75"/>
          <p:cNvSpPr>
            <a:spLocks noChangeArrowheads="1"/>
          </p:cNvSpPr>
          <p:nvPr/>
        </p:nvSpPr>
        <p:spPr bwMode="auto">
          <a:xfrm>
            <a:off x="2244725" y="54927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1</a:t>
            </a:r>
            <a:endParaRPr lang="en-US"/>
          </a:p>
        </p:txBody>
      </p:sp>
      <p:sp>
        <p:nvSpPr>
          <p:cNvPr id="111" name="Rectangle 76"/>
          <p:cNvSpPr>
            <a:spLocks noChangeArrowheads="1"/>
          </p:cNvSpPr>
          <p:nvPr/>
        </p:nvSpPr>
        <p:spPr bwMode="auto">
          <a:xfrm>
            <a:off x="3422650" y="54927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2</a:t>
            </a:r>
            <a:endParaRPr lang="en-US"/>
          </a:p>
        </p:txBody>
      </p:sp>
      <p:sp>
        <p:nvSpPr>
          <p:cNvPr id="112" name="Rectangle 77"/>
          <p:cNvSpPr>
            <a:spLocks noChangeArrowheads="1"/>
          </p:cNvSpPr>
          <p:nvPr/>
        </p:nvSpPr>
        <p:spPr bwMode="auto">
          <a:xfrm>
            <a:off x="4592638" y="54927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3</a:t>
            </a:r>
            <a:endParaRPr lang="en-US"/>
          </a:p>
        </p:txBody>
      </p:sp>
      <p:sp>
        <p:nvSpPr>
          <p:cNvPr id="113" name="Rectangle 78"/>
          <p:cNvSpPr>
            <a:spLocks noChangeArrowheads="1"/>
          </p:cNvSpPr>
          <p:nvPr/>
        </p:nvSpPr>
        <p:spPr bwMode="auto">
          <a:xfrm>
            <a:off x="5772150" y="54927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4</a:t>
            </a:r>
            <a:endParaRPr lang="en-US"/>
          </a:p>
        </p:txBody>
      </p:sp>
      <p:sp>
        <p:nvSpPr>
          <p:cNvPr id="114" name="Rectangle 79"/>
          <p:cNvSpPr>
            <a:spLocks noChangeArrowheads="1"/>
          </p:cNvSpPr>
          <p:nvPr/>
        </p:nvSpPr>
        <p:spPr bwMode="auto">
          <a:xfrm>
            <a:off x="6942138" y="54927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5</a:t>
            </a:r>
            <a:endParaRPr lang="en-US"/>
          </a:p>
        </p:txBody>
      </p:sp>
      <p:grpSp>
        <p:nvGrpSpPr>
          <p:cNvPr id="115" name="Group 5"/>
          <p:cNvGrpSpPr>
            <a:grpSpLocks/>
          </p:cNvGrpSpPr>
          <p:nvPr/>
        </p:nvGrpSpPr>
        <p:grpSpPr bwMode="auto">
          <a:xfrm>
            <a:off x="3476625" y="2039937"/>
            <a:ext cx="685800" cy="533400"/>
            <a:chOff x="192" y="1824"/>
            <a:chExt cx="432" cy="336"/>
          </a:xfrm>
        </p:grpSpPr>
        <p:sp>
          <p:nvSpPr>
            <p:cNvPr id="116" name="Oval 6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Text Box 7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118" name="Group 8"/>
          <p:cNvGrpSpPr>
            <a:grpSpLocks/>
          </p:cNvGrpSpPr>
          <p:nvPr/>
        </p:nvGrpSpPr>
        <p:grpSpPr bwMode="auto">
          <a:xfrm>
            <a:off x="2714625" y="3182937"/>
            <a:ext cx="685800" cy="533400"/>
            <a:chOff x="192" y="1824"/>
            <a:chExt cx="432" cy="336"/>
          </a:xfrm>
        </p:grpSpPr>
        <p:sp>
          <p:nvSpPr>
            <p:cNvPr id="119" name="Oval 9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Text Box 10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121" name="Group 11"/>
          <p:cNvGrpSpPr>
            <a:grpSpLocks/>
          </p:cNvGrpSpPr>
          <p:nvPr/>
        </p:nvGrpSpPr>
        <p:grpSpPr bwMode="auto">
          <a:xfrm>
            <a:off x="4772025" y="4783137"/>
            <a:ext cx="685800" cy="533400"/>
            <a:chOff x="192" y="1824"/>
            <a:chExt cx="432" cy="336"/>
          </a:xfrm>
        </p:grpSpPr>
        <p:sp>
          <p:nvSpPr>
            <p:cNvPr id="122" name="Oval 1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1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sp>
        <p:nvSpPr>
          <p:cNvPr id="124" name="AutoShape 14"/>
          <p:cNvSpPr>
            <a:spLocks noChangeArrowheads="1"/>
          </p:cNvSpPr>
          <p:nvPr/>
        </p:nvSpPr>
        <p:spPr bwMode="auto">
          <a:xfrm>
            <a:off x="2257425" y="44021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AutoShape 15"/>
          <p:cNvSpPr>
            <a:spLocks noChangeArrowheads="1"/>
          </p:cNvSpPr>
          <p:nvPr/>
        </p:nvSpPr>
        <p:spPr bwMode="auto">
          <a:xfrm>
            <a:off x="2409825" y="46307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AutoShape 16"/>
          <p:cNvSpPr>
            <a:spLocks noChangeArrowheads="1"/>
          </p:cNvSpPr>
          <p:nvPr/>
        </p:nvSpPr>
        <p:spPr bwMode="auto">
          <a:xfrm>
            <a:off x="2181225" y="48593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AutoShape 17"/>
          <p:cNvSpPr>
            <a:spLocks noChangeArrowheads="1"/>
          </p:cNvSpPr>
          <p:nvPr/>
        </p:nvSpPr>
        <p:spPr bwMode="auto">
          <a:xfrm>
            <a:off x="1952625" y="41735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AutoShape 18"/>
          <p:cNvSpPr>
            <a:spLocks noChangeArrowheads="1"/>
          </p:cNvSpPr>
          <p:nvPr/>
        </p:nvSpPr>
        <p:spPr bwMode="auto">
          <a:xfrm>
            <a:off x="1952625" y="18113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AutoShape 19"/>
          <p:cNvSpPr>
            <a:spLocks noChangeArrowheads="1"/>
          </p:cNvSpPr>
          <p:nvPr/>
        </p:nvSpPr>
        <p:spPr bwMode="auto">
          <a:xfrm>
            <a:off x="1952625" y="33353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AutoShape 20"/>
          <p:cNvSpPr>
            <a:spLocks noChangeArrowheads="1"/>
          </p:cNvSpPr>
          <p:nvPr/>
        </p:nvSpPr>
        <p:spPr bwMode="auto">
          <a:xfrm>
            <a:off x="1952625" y="48593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AutoShape 21"/>
          <p:cNvSpPr>
            <a:spLocks noChangeArrowheads="1"/>
          </p:cNvSpPr>
          <p:nvPr/>
        </p:nvSpPr>
        <p:spPr bwMode="auto">
          <a:xfrm>
            <a:off x="1495425" y="38687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AutoShape 22"/>
          <p:cNvSpPr>
            <a:spLocks noChangeArrowheads="1"/>
          </p:cNvSpPr>
          <p:nvPr/>
        </p:nvSpPr>
        <p:spPr bwMode="auto">
          <a:xfrm>
            <a:off x="3629025" y="35639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AutoShape 23"/>
          <p:cNvSpPr>
            <a:spLocks noChangeArrowheads="1"/>
          </p:cNvSpPr>
          <p:nvPr/>
        </p:nvSpPr>
        <p:spPr bwMode="auto">
          <a:xfrm>
            <a:off x="5762625" y="15827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AutoShape 24"/>
          <p:cNvSpPr>
            <a:spLocks noChangeArrowheads="1"/>
          </p:cNvSpPr>
          <p:nvPr/>
        </p:nvSpPr>
        <p:spPr bwMode="auto">
          <a:xfrm>
            <a:off x="6219825" y="16589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AutoShape 25"/>
          <p:cNvSpPr>
            <a:spLocks noChangeArrowheads="1"/>
          </p:cNvSpPr>
          <p:nvPr/>
        </p:nvSpPr>
        <p:spPr bwMode="auto">
          <a:xfrm>
            <a:off x="6067425" y="18113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AutoShape 26"/>
          <p:cNvSpPr>
            <a:spLocks noChangeArrowheads="1"/>
          </p:cNvSpPr>
          <p:nvPr/>
        </p:nvSpPr>
        <p:spPr bwMode="auto">
          <a:xfrm>
            <a:off x="5915025" y="19637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AutoShape 27"/>
          <p:cNvSpPr>
            <a:spLocks noChangeArrowheads="1"/>
          </p:cNvSpPr>
          <p:nvPr/>
        </p:nvSpPr>
        <p:spPr bwMode="auto">
          <a:xfrm>
            <a:off x="6219825" y="21161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AutoShape 28"/>
          <p:cNvSpPr>
            <a:spLocks noChangeArrowheads="1"/>
          </p:cNvSpPr>
          <p:nvPr/>
        </p:nvSpPr>
        <p:spPr bwMode="auto">
          <a:xfrm>
            <a:off x="6524625" y="24971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AutoShape 29"/>
          <p:cNvSpPr>
            <a:spLocks noChangeArrowheads="1"/>
          </p:cNvSpPr>
          <p:nvPr/>
        </p:nvSpPr>
        <p:spPr bwMode="auto">
          <a:xfrm>
            <a:off x="4772025" y="15827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AutoShape 30"/>
          <p:cNvSpPr>
            <a:spLocks noChangeArrowheads="1"/>
          </p:cNvSpPr>
          <p:nvPr/>
        </p:nvSpPr>
        <p:spPr bwMode="auto">
          <a:xfrm>
            <a:off x="5076825" y="30305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AutoShape 31"/>
          <p:cNvSpPr>
            <a:spLocks noChangeArrowheads="1"/>
          </p:cNvSpPr>
          <p:nvPr/>
        </p:nvSpPr>
        <p:spPr bwMode="auto">
          <a:xfrm>
            <a:off x="5076825" y="45545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AutoShape 32"/>
          <p:cNvSpPr>
            <a:spLocks noChangeArrowheads="1"/>
          </p:cNvSpPr>
          <p:nvPr/>
        </p:nvSpPr>
        <p:spPr bwMode="auto">
          <a:xfrm>
            <a:off x="5457825" y="48593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AutoShape 33"/>
          <p:cNvSpPr>
            <a:spLocks noChangeArrowheads="1"/>
          </p:cNvSpPr>
          <p:nvPr/>
        </p:nvSpPr>
        <p:spPr bwMode="auto">
          <a:xfrm>
            <a:off x="5838825" y="40973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AutoShape 34"/>
          <p:cNvSpPr>
            <a:spLocks noChangeArrowheads="1"/>
          </p:cNvSpPr>
          <p:nvPr/>
        </p:nvSpPr>
        <p:spPr bwMode="auto">
          <a:xfrm>
            <a:off x="5000625" y="34877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AutoShape 35"/>
          <p:cNvSpPr>
            <a:spLocks noChangeArrowheads="1"/>
          </p:cNvSpPr>
          <p:nvPr/>
        </p:nvSpPr>
        <p:spPr bwMode="auto">
          <a:xfrm>
            <a:off x="4238625" y="39449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AutoShape 36"/>
          <p:cNvSpPr>
            <a:spLocks noChangeArrowheads="1"/>
          </p:cNvSpPr>
          <p:nvPr/>
        </p:nvSpPr>
        <p:spPr bwMode="auto">
          <a:xfrm>
            <a:off x="6219825" y="44021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AutoShape 37"/>
          <p:cNvSpPr>
            <a:spLocks noChangeArrowheads="1"/>
          </p:cNvSpPr>
          <p:nvPr/>
        </p:nvSpPr>
        <p:spPr bwMode="auto">
          <a:xfrm>
            <a:off x="6067425" y="47831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AutoShape 38"/>
          <p:cNvSpPr>
            <a:spLocks noChangeArrowheads="1"/>
          </p:cNvSpPr>
          <p:nvPr/>
        </p:nvSpPr>
        <p:spPr bwMode="auto">
          <a:xfrm>
            <a:off x="5915025" y="37925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AutoShape 39"/>
          <p:cNvSpPr>
            <a:spLocks noChangeArrowheads="1"/>
          </p:cNvSpPr>
          <p:nvPr/>
        </p:nvSpPr>
        <p:spPr bwMode="auto">
          <a:xfrm>
            <a:off x="6524625" y="50117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AutoShape 40"/>
          <p:cNvSpPr>
            <a:spLocks noChangeArrowheads="1"/>
          </p:cNvSpPr>
          <p:nvPr/>
        </p:nvSpPr>
        <p:spPr bwMode="auto">
          <a:xfrm>
            <a:off x="5686425" y="23447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1" name="Group 41"/>
          <p:cNvGrpSpPr>
            <a:grpSpLocks/>
          </p:cNvGrpSpPr>
          <p:nvPr/>
        </p:nvGrpSpPr>
        <p:grpSpPr bwMode="auto">
          <a:xfrm>
            <a:off x="2562225" y="2192337"/>
            <a:ext cx="2895600" cy="2590800"/>
            <a:chOff x="2208" y="1536"/>
            <a:chExt cx="1824" cy="1632"/>
          </a:xfrm>
        </p:grpSpPr>
        <p:sp>
          <p:nvSpPr>
            <p:cNvPr id="152" name="Line 42"/>
            <p:cNvSpPr>
              <a:spLocks noChangeShapeType="1"/>
            </p:cNvSpPr>
            <p:nvPr/>
          </p:nvSpPr>
          <p:spPr bwMode="auto">
            <a:xfrm>
              <a:off x="2976" y="1536"/>
              <a:ext cx="9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Line 43"/>
            <p:cNvSpPr>
              <a:spLocks noChangeShapeType="1"/>
            </p:cNvSpPr>
            <p:nvPr/>
          </p:nvSpPr>
          <p:spPr bwMode="auto">
            <a:xfrm flipH="1">
              <a:off x="2208" y="2352"/>
              <a:ext cx="14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Line 44"/>
            <p:cNvSpPr>
              <a:spLocks noChangeShapeType="1"/>
            </p:cNvSpPr>
            <p:nvPr/>
          </p:nvSpPr>
          <p:spPr bwMode="auto">
            <a:xfrm flipV="1">
              <a:off x="3744" y="2688"/>
              <a:ext cx="288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5" name="Line 82"/>
          <p:cNvSpPr>
            <a:spLocks noChangeShapeType="1"/>
          </p:cNvSpPr>
          <p:nvPr/>
        </p:nvSpPr>
        <p:spPr bwMode="auto">
          <a:xfrm flipH="1" flipV="1">
            <a:off x="1114425" y="1506537"/>
            <a:ext cx="2971800" cy="19050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" name="Line 83"/>
          <p:cNvSpPr>
            <a:spLocks noChangeShapeType="1"/>
          </p:cNvSpPr>
          <p:nvPr/>
        </p:nvSpPr>
        <p:spPr bwMode="auto">
          <a:xfrm flipH="1">
            <a:off x="3095625" y="3411537"/>
            <a:ext cx="990600" cy="18288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" name="Line 84"/>
          <p:cNvSpPr>
            <a:spLocks noChangeShapeType="1"/>
          </p:cNvSpPr>
          <p:nvPr/>
        </p:nvSpPr>
        <p:spPr bwMode="auto">
          <a:xfrm flipV="1">
            <a:off x="4086225" y="3411537"/>
            <a:ext cx="2895600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5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：聚类算法：</a:t>
            </a:r>
            <a:r>
              <a:rPr lang="en-US" altLang="zh-CN" sz="3800" b="1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Kmeans</a:t>
            </a:r>
            <a:r>
              <a:rPr lang="zh-CN" altLang="en-US" sz="3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步骤三）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052513" y="1371600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" name="Line 70"/>
          <p:cNvSpPr>
            <a:spLocks noChangeShapeType="1"/>
          </p:cNvSpPr>
          <p:nvPr/>
        </p:nvSpPr>
        <p:spPr bwMode="auto">
          <a:xfrm>
            <a:off x="1052513" y="4630737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" name="Line 71"/>
          <p:cNvSpPr>
            <a:spLocks noChangeShapeType="1"/>
          </p:cNvSpPr>
          <p:nvPr/>
        </p:nvSpPr>
        <p:spPr bwMode="auto">
          <a:xfrm>
            <a:off x="1052513" y="3814762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" name="Line 72"/>
          <p:cNvSpPr>
            <a:spLocks noChangeShapeType="1"/>
          </p:cNvSpPr>
          <p:nvPr/>
        </p:nvSpPr>
        <p:spPr bwMode="auto">
          <a:xfrm>
            <a:off x="1052513" y="3005137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" name="Line 73"/>
          <p:cNvSpPr>
            <a:spLocks noChangeShapeType="1"/>
          </p:cNvSpPr>
          <p:nvPr/>
        </p:nvSpPr>
        <p:spPr bwMode="auto">
          <a:xfrm>
            <a:off x="1052513" y="2187575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" name="Line 74"/>
          <p:cNvSpPr>
            <a:spLocks noChangeShapeType="1"/>
          </p:cNvSpPr>
          <p:nvPr/>
        </p:nvSpPr>
        <p:spPr bwMode="auto">
          <a:xfrm>
            <a:off x="1052513" y="1371600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" name="Rectangle 75"/>
          <p:cNvSpPr>
            <a:spLocks noChangeArrowheads="1"/>
          </p:cNvSpPr>
          <p:nvPr/>
        </p:nvSpPr>
        <p:spPr bwMode="auto">
          <a:xfrm>
            <a:off x="1052513" y="1371600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" name="Line 76"/>
          <p:cNvSpPr>
            <a:spLocks noChangeShapeType="1"/>
          </p:cNvSpPr>
          <p:nvPr/>
        </p:nvSpPr>
        <p:spPr bwMode="auto">
          <a:xfrm>
            <a:off x="1052513" y="1371600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" name="Line 77"/>
          <p:cNvSpPr>
            <a:spLocks noChangeShapeType="1"/>
          </p:cNvSpPr>
          <p:nvPr/>
        </p:nvSpPr>
        <p:spPr bwMode="auto">
          <a:xfrm>
            <a:off x="982663" y="5448300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6" name="Line 78"/>
          <p:cNvSpPr>
            <a:spLocks noChangeShapeType="1"/>
          </p:cNvSpPr>
          <p:nvPr/>
        </p:nvSpPr>
        <p:spPr bwMode="auto">
          <a:xfrm>
            <a:off x="982663" y="4630737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" name="Line 79"/>
          <p:cNvSpPr>
            <a:spLocks noChangeShapeType="1"/>
          </p:cNvSpPr>
          <p:nvPr/>
        </p:nvSpPr>
        <p:spPr bwMode="auto">
          <a:xfrm>
            <a:off x="982663" y="3814762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8" name="Line 80"/>
          <p:cNvSpPr>
            <a:spLocks noChangeShapeType="1"/>
          </p:cNvSpPr>
          <p:nvPr/>
        </p:nvSpPr>
        <p:spPr bwMode="auto">
          <a:xfrm>
            <a:off x="982663" y="3005137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" name="Line 81"/>
          <p:cNvSpPr>
            <a:spLocks noChangeShapeType="1"/>
          </p:cNvSpPr>
          <p:nvPr/>
        </p:nvSpPr>
        <p:spPr bwMode="auto">
          <a:xfrm>
            <a:off x="982663" y="2187575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0" name="Line 82"/>
          <p:cNvSpPr>
            <a:spLocks noChangeShapeType="1"/>
          </p:cNvSpPr>
          <p:nvPr/>
        </p:nvSpPr>
        <p:spPr bwMode="auto">
          <a:xfrm>
            <a:off x="982663" y="1371600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" name="Line 83"/>
          <p:cNvSpPr>
            <a:spLocks noChangeShapeType="1"/>
          </p:cNvSpPr>
          <p:nvPr/>
        </p:nvSpPr>
        <p:spPr bwMode="auto">
          <a:xfrm>
            <a:off x="1052513" y="5448300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" name="Line 84"/>
          <p:cNvSpPr>
            <a:spLocks noChangeShapeType="1"/>
          </p:cNvSpPr>
          <p:nvPr/>
        </p:nvSpPr>
        <p:spPr bwMode="auto">
          <a:xfrm flipV="1">
            <a:off x="1052513" y="54483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" name="Line 85"/>
          <p:cNvSpPr>
            <a:spLocks noChangeShapeType="1"/>
          </p:cNvSpPr>
          <p:nvPr/>
        </p:nvSpPr>
        <p:spPr bwMode="auto">
          <a:xfrm flipV="1">
            <a:off x="2224088" y="54483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" name="Line 86"/>
          <p:cNvSpPr>
            <a:spLocks noChangeShapeType="1"/>
          </p:cNvSpPr>
          <p:nvPr/>
        </p:nvSpPr>
        <p:spPr bwMode="auto">
          <a:xfrm flipV="1">
            <a:off x="3402013" y="54483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" name="Line 87"/>
          <p:cNvSpPr>
            <a:spLocks noChangeShapeType="1"/>
          </p:cNvSpPr>
          <p:nvPr/>
        </p:nvSpPr>
        <p:spPr bwMode="auto">
          <a:xfrm flipV="1">
            <a:off x="4572000" y="5448300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" name="Line 88"/>
          <p:cNvSpPr>
            <a:spLocks noChangeShapeType="1"/>
          </p:cNvSpPr>
          <p:nvPr/>
        </p:nvSpPr>
        <p:spPr bwMode="auto">
          <a:xfrm flipV="1">
            <a:off x="5749925" y="5448300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" name="Line 89"/>
          <p:cNvSpPr>
            <a:spLocks noChangeShapeType="1"/>
          </p:cNvSpPr>
          <p:nvPr/>
        </p:nvSpPr>
        <p:spPr bwMode="auto">
          <a:xfrm flipV="1">
            <a:off x="6919913" y="54483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8" name="Freeform 90"/>
          <p:cNvSpPr>
            <a:spLocks/>
          </p:cNvSpPr>
          <p:nvPr/>
        </p:nvSpPr>
        <p:spPr bwMode="auto">
          <a:xfrm>
            <a:off x="2160588" y="4568825"/>
            <a:ext cx="125412" cy="125412"/>
          </a:xfrm>
          <a:custGeom>
            <a:avLst/>
            <a:gdLst>
              <a:gd name="T0" fmla="*/ 40 w 79"/>
              <a:gd name="T1" fmla="*/ 0 h 79"/>
              <a:gd name="T2" fmla="*/ 79 w 79"/>
              <a:gd name="T3" fmla="*/ 39 h 79"/>
              <a:gd name="T4" fmla="*/ 40 w 79"/>
              <a:gd name="T5" fmla="*/ 79 h 79"/>
              <a:gd name="T6" fmla="*/ 0 w 79"/>
              <a:gd name="T7" fmla="*/ 39 h 79"/>
              <a:gd name="T8" fmla="*/ 40 w 79"/>
              <a:gd name="T9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9" name="Rectangle 91"/>
          <p:cNvSpPr>
            <a:spLocks noChangeArrowheads="1"/>
          </p:cNvSpPr>
          <p:nvPr/>
        </p:nvSpPr>
        <p:spPr bwMode="auto">
          <a:xfrm>
            <a:off x="762000" y="532288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0</a:t>
            </a:r>
            <a:endParaRPr lang="en-US"/>
          </a:p>
        </p:txBody>
      </p:sp>
      <p:sp>
        <p:nvSpPr>
          <p:cNvPr id="180" name="Rectangle 92"/>
          <p:cNvSpPr>
            <a:spLocks noChangeArrowheads="1"/>
          </p:cNvSpPr>
          <p:nvPr/>
        </p:nvSpPr>
        <p:spPr bwMode="auto">
          <a:xfrm>
            <a:off x="762000" y="45053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1</a:t>
            </a:r>
            <a:endParaRPr lang="en-US"/>
          </a:p>
        </p:txBody>
      </p:sp>
      <p:sp>
        <p:nvSpPr>
          <p:cNvPr id="181" name="Rectangle 93"/>
          <p:cNvSpPr>
            <a:spLocks noChangeArrowheads="1"/>
          </p:cNvSpPr>
          <p:nvPr/>
        </p:nvSpPr>
        <p:spPr bwMode="auto">
          <a:xfrm>
            <a:off x="762000" y="36893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2</a:t>
            </a:r>
            <a:endParaRPr lang="en-US"/>
          </a:p>
        </p:txBody>
      </p:sp>
      <p:sp>
        <p:nvSpPr>
          <p:cNvPr id="182" name="Rectangle 94"/>
          <p:cNvSpPr>
            <a:spLocks noChangeArrowheads="1"/>
          </p:cNvSpPr>
          <p:nvPr/>
        </p:nvSpPr>
        <p:spPr bwMode="auto">
          <a:xfrm>
            <a:off x="762000" y="28797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3</a:t>
            </a:r>
            <a:endParaRPr lang="en-US"/>
          </a:p>
        </p:txBody>
      </p:sp>
      <p:sp>
        <p:nvSpPr>
          <p:cNvPr id="183" name="Rectangle 95"/>
          <p:cNvSpPr>
            <a:spLocks noChangeArrowheads="1"/>
          </p:cNvSpPr>
          <p:nvPr/>
        </p:nvSpPr>
        <p:spPr bwMode="auto">
          <a:xfrm>
            <a:off x="762000" y="2062162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4</a:t>
            </a:r>
            <a:endParaRPr lang="en-US"/>
          </a:p>
        </p:txBody>
      </p:sp>
      <p:sp>
        <p:nvSpPr>
          <p:cNvPr id="184" name="Rectangle 96"/>
          <p:cNvSpPr>
            <a:spLocks noChangeArrowheads="1"/>
          </p:cNvSpPr>
          <p:nvPr/>
        </p:nvSpPr>
        <p:spPr bwMode="auto">
          <a:xfrm>
            <a:off x="762000" y="124618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5</a:t>
            </a:r>
            <a:endParaRPr lang="en-US"/>
          </a:p>
        </p:txBody>
      </p:sp>
      <p:sp>
        <p:nvSpPr>
          <p:cNvPr id="185" name="Rectangle 97"/>
          <p:cNvSpPr>
            <a:spLocks noChangeArrowheads="1"/>
          </p:cNvSpPr>
          <p:nvPr/>
        </p:nvSpPr>
        <p:spPr bwMode="auto">
          <a:xfrm>
            <a:off x="998538" y="56451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0</a:t>
            </a:r>
            <a:endParaRPr lang="en-US"/>
          </a:p>
        </p:txBody>
      </p:sp>
      <p:sp>
        <p:nvSpPr>
          <p:cNvPr id="186" name="Rectangle 98"/>
          <p:cNvSpPr>
            <a:spLocks noChangeArrowheads="1"/>
          </p:cNvSpPr>
          <p:nvPr/>
        </p:nvSpPr>
        <p:spPr bwMode="auto">
          <a:xfrm>
            <a:off x="2168525" y="56451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1</a:t>
            </a:r>
            <a:endParaRPr lang="en-US"/>
          </a:p>
        </p:txBody>
      </p:sp>
      <p:sp>
        <p:nvSpPr>
          <p:cNvPr id="187" name="Rectangle 99"/>
          <p:cNvSpPr>
            <a:spLocks noChangeArrowheads="1"/>
          </p:cNvSpPr>
          <p:nvPr/>
        </p:nvSpPr>
        <p:spPr bwMode="auto">
          <a:xfrm>
            <a:off x="3346450" y="56451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2</a:t>
            </a:r>
            <a:endParaRPr lang="en-US"/>
          </a:p>
        </p:txBody>
      </p:sp>
      <p:sp>
        <p:nvSpPr>
          <p:cNvPr id="188" name="Rectangle 100"/>
          <p:cNvSpPr>
            <a:spLocks noChangeArrowheads="1"/>
          </p:cNvSpPr>
          <p:nvPr/>
        </p:nvSpPr>
        <p:spPr bwMode="auto">
          <a:xfrm>
            <a:off x="4516438" y="56451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3</a:t>
            </a:r>
            <a:endParaRPr lang="en-US"/>
          </a:p>
        </p:txBody>
      </p:sp>
      <p:sp>
        <p:nvSpPr>
          <p:cNvPr id="189" name="Rectangle 101"/>
          <p:cNvSpPr>
            <a:spLocks noChangeArrowheads="1"/>
          </p:cNvSpPr>
          <p:nvPr/>
        </p:nvSpPr>
        <p:spPr bwMode="auto">
          <a:xfrm>
            <a:off x="5695950" y="56451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4</a:t>
            </a:r>
            <a:endParaRPr lang="en-US"/>
          </a:p>
        </p:txBody>
      </p:sp>
      <p:sp>
        <p:nvSpPr>
          <p:cNvPr id="190" name="Rectangle 102"/>
          <p:cNvSpPr>
            <a:spLocks noChangeArrowheads="1"/>
          </p:cNvSpPr>
          <p:nvPr/>
        </p:nvSpPr>
        <p:spPr bwMode="auto">
          <a:xfrm>
            <a:off x="6865938" y="56451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5</a:t>
            </a:r>
            <a:endParaRPr lang="en-US"/>
          </a:p>
        </p:txBody>
      </p:sp>
      <p:grpSp>
        <p:nvGrpSpPr>
          <p:cNvPr id="191" name="Group 5"/>
          <p:cNvGrpSpPr>
            <a:grpSpLocks/>
          </p:cNvGrpSpPr>
          <p:nvPr/>
        </p:nvGrpSpPr>
        <p:grpSpPr bwMode="auto">
          <a:xfrm>
            <a:off x="5153025" y="2039937"/>
            <a:ext cx="685800" cy="533400"/>
            <a:chOff x="192" y="1824"/>
            <a:chExt cx="432" cy="336"/>
          </a:xfrm>
        </p:grpSpPr>
        <p:sp>
          <p:nvSpPr>
            <p:cNvPr id="192" name="Oval 6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Text Box 7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194" name="Group 8"/>
          <p:cNvGrpSpPr>
            <a:grpSpLocks/>
          </p:cNvGrpSpPr>
          <p:nvPr/>
        </p:nvGrpSpPr>
        <p:grpSpPr bwMode="auto">
          <a:xfrm>
            <a:off x="2105025" y="4249737"/>
            <a:ext cx="685800" cy="533400"/>
            <a:chOff x="192" y="1824"/>
            <a:chExt cx="432" cy="336"/>
          </a:xfrm>
        </p:grpSpPr>
        <p:sp>
          <p:nvSpPr>
            <p:cNvPr id="195" name="Oval 9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Text Box 10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197" name="Group 11"/>
          <p:cNvGrpSpPr>
            <a:grpSpLocks/>
          </p:cNvGrpSpPr>
          <p:nvPr/>
        </p:nvGrpSpPr>
        <p:grpSpPr bwMode="auto">
          <a:xfrm>
            <a:off x="5229225" y="3944937"/>
            <a:ext cx="685800" cy="533400"/>
            <a:chOff x="192" y="1824"/>
            <a:chExt cx="432" cy="336"/>
          </a:xfrm>
        </p:grpSpPr>
        <p:sp>
          <p:nvSpPr>
            <p:cNvPr id="198" name="Oval 1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Text Box 1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sp>
        <p:nvSpPr>
          <p:cNvPr id="200" name="AutoShape 14"/>
          <p:cNvSpPr>
            <a:spLocks noChangeArrowheads="1"/>
          </p:cNvSpPr>
          <p:nvPr/>
        </p:nvSpPr>
        <p:spPr bwMode="auto">
          <a:xfrm>
            <a:off x="2181225" y="4554537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AutoShape 15"/>
          <p:cNvSpPr>
            <a:spLocks noChangeArrowheads="1"/>
          </p:cNvSpPr>
          <p:nvPr/>
        </p:nvSpPr>
        <p:spPr bwMode="auto">
          <a:xfrm>
            <a:off x="2333625" y="4783137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AutoShape 16"/>
          <p:cNvSpPr>
            <a:spLocks noChangeArrowheads="1"/>
          </p:cNvSpPr>
          <p:nvPr/>
        </p:nvSpPr>
        <p:spPr bwMode="auto">
          <a:xfrm>
            <a:off x="2105025" y="5011737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AutoShape 17"/>
          <p:cNvSpPr>
            <a:spLocks noChangeArrowheads="1"/>
          </p:cNvSpPr>
          <p:nvPr/>
        </p:nvSpPr>
        <p:spPr bwMode="auto">
          <a:xfrm>
            <a:off x="1876425" y="4325937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AutoShape 18"/>
          <p:cNvSpPr>
            <a:spLocks noChangeArrowheads="1"/>
          </p:cNvSpPr>
          <p:nvPr/>
        </p:nvSpPr>
        <p:spPr bwMode="auto">
          <a:xfrm>
            <a:off x="1876425" y="1963737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AutoShape 19"/>
          <p:cNvSpPr>
            <a:spLocks noChangeArrowheads="1"/>
          </p:cNvSpPr>
          <p:nvPr/>
        </p:nvSpPr>
        <p:spPr bwMode="auto">
          <a:xfrm>
            <a:off x="1876425" y="3487737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AutoShape 20"/>
          <p:cNvSpPr>
            <a:spLocks noChangeArrowheads="1"/>
          </p:cNvSpPr>
          <p:nvPr/>
        </p:nvSpPr>
        <p:spPr bwMode="auto">
          <a:xfrm>
            <a:off x="1876425" y="5011737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AutoShape 21"/>
          <p:cNvSpPr>
            <a:spLocks noChangeArrowheads="1"/>
          </p:cNvSpPr>
          <p:nvPr/>
        </p:nvSpPr>
        <p:spPr bwMode="auto">
          <a:xfrm>
            <a:off x="1419225" y="4021137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AutoShape 22"/>
          <p:cNvSpPr>
            <a:spLocks noChangeArrowheads="1"/>
          </p:cNvSpPr>
          <p:nvPr/>
        </p:nvSpPr>
        <p:spPr bwMode="auto">
          <a:xfrm>
            <a:off x="3552825" y="3716337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AutoShape 23"/>
          <p:cNvSpPr>
            <a:spLocks noChangeArrowheads="1"/>
          </p:cNvSpPr>
          <p:nvPr/>
        </p:nvSpPr>
        <p:spPr bwMode="auto">
          <a:xfrm>
            <a:off x="5686425" y="1735137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AutoShape 24"/>
          <p:cNvSpPr>
            <a:spLocks noChangeArrowheads="1"/>
          </p:cNvSpPr>
          <p:nvPr/>
        </p:nvSpPr>
        <p:spPr bwMode="auto">
          <a:xfrm>
            <a:off x="6143625" y="1811337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AutoShape 25"/>
          <p:cNvSpPr>
            <a:spLocks noChangeArrowheads="1"/>
          </p:cNvSpPr>
          <p:nvPr/>
        </p:nvSpPr>
        <p:spPr bwMode="auto">
          <a:xfrm>
            <a:off x="5991225" y="1963737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AutoShape 26"/>
          <p:cNvSpPr>
            <a:spLocks noChangeArrowheads="1"/>
          </p:cNvSpPr>
          <p:nvPr/>
        </p:nvSpPr>
        <p:spPr bwMode="auto">
          <a:xfrm>
            <a:off x="5838825" y="2116137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AutoShape 27"/>
          <p:cNvSpPr>
            <a:spLocks noChangeArrowheads="1"/>
          </p:cNvSpPr>
          <p:nvPr/>
        </p:nvSpPr>
        <p:spPr bwMode="auto">
          <a:xfrm>
            <a:off x="6143625" y="2268537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AutoShape 28"/>
          <p:cNvSpPr>
            <a:spLocks noChangeArrowheads="1"/>
          </p:cNvSpPr>
          <p:nvPr/>
        </p:nvSpPr>
        <p:spPr bwMode="auto">
          <a:xfrm>
            <a:off x="6448425" y="2649537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" name="AutoShape 29"/>
          <p:cNvSpPr>
            <a:spLocks noChangeArrowheads="1"/>
          </p:cNvSpPr>
          <p:nvPr/>
        </p:nvSpPr>
        <p:spPr bwMode="auto">
          <a:xfrm>
            <a:off x="4695825" y="1735137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AutoShape 30"/>
          <p:cNvSpPr>
            <a:spLocks noChangeArrowheads="1"/>
          </p:cNvSpPr>
          <p:nvPr/>
        </p:nvSpPr>
        <p:spPr bwMode="auto">
          <a:xfrm>
            <a:off x="5000625" y="3182937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AutoShape 31"/>
          <p:cNvSpPr>
            <a:spLocks noChangeArrowheads="1"/>
          </p:cNvSpPr>
          <p:nvPr/>
        </p:nvSpPr>
        <p:spPr bwMode="auto">
          <a:xfrm>
            <a:off x="5000625" y="47069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AutoShape 32"/>
          <p:cNvSpPr>
            <a:spLocks noChangeArrowheads="1"/>
          </p:cNvSpPr>
          <p:nvPr/>
        </p:nvSpPr>
        <p:spPr bwMode="auto">
          <a:xfrm>
            <a:off x="5381625" y="50117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AutoShape 33"/>
          <p:cNvSpPr>
            <a:spLocks noChangeArrowheads="1"/>
          </p:cNvSpPr>
          <p:nvPr/>
        </p:nvSpPr>
        <p:spPr bwMode="auto">
          <a:xfrm>
            <a:off x="5762625" y="42497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AutoShape 34"/>
          <p:cNvSpPr>
            <a:spLocks noChangeArrowheads="1"/>
          </p:cNvSpPr>
          <p:nvPr/>
        </p:nvSpPr>
        <p:spPr bwMode="auto">
          <a:xfrm>
            <a:off x="4924425" y="36401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AutoShape 35"/>
          <p:cNvSpPr>
            <a:spLocks noChangeArrowheads="1"/>
          </p:cNvSpPr>
          <p:nvPr/>
        </p:nvSpPr>
        <p:spPr bwMode="auto">
          <a:xfrm>
            <a:off x="4162425" y="40973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AutoShape 36"/>
          <p:cNvSpPr>
            <a:spLocks noChangeArrowheads="1"/>
          </p:cNvSpPr>
          <p:nvPr/>
        </p:nvSpPr>
        <p:spPr bwMode="auto">
          <a:xfrm>
            <a:off x="6143625" y="45545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AutoShape 37"/>
          <p:cNvSpPr>
            <a:spLocks noChangeArrowheads="1"/>
          </p:cNvSpPr>
          <p:nvPr/>
        </p:nvSpPr>
        <p:spPr bwMode="auto">
          <a:xfrm>
            <a:off x="5991225" y="49355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" name="AutoShape 38"/>
          <p:cNvSpPr>
            <a:spLocks noChangeArrowheads="1"/>
          </p:cNvSpPr>
          <p:nvPr/>
        </p:nvSpPr>
        <p:spPr bwMode="auto">
          <a:xfrm>
            <a:off x="5838825" y="39449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" name="AutoShape 39"/>
          <p:cNvSpPr>
            <a:spLocks noChangeArrowheads="1"/>
          </p:cNvSpPr>
          <p:nvPr/>
        </p:nvSpPr>
        <p:spPr bwMode="auto">
          <a:xfrm>
            <a:off x="6448425" y="51641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AutoShape 40"/>
          <p:cNvSpPr>
            <a:spLocks noChangeArrowheads="1"/>
          </p:cNvSpPr>
          <p:nvPr/>
        </p:nvSpPr>
        <p:spPr bwMode="auto">
          <a:xfrm>
            <a:off x="5610225" y="2497137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" name="AutoShape 41"/>
          <p:cNvSpPr>
            <a:spLocks noChangeArrowheads="1"/>
          </p:cNvSpPr>
          <p:nvPr/>
        </p:nvSpPr>
        <p:spPr bwMode="auto">
          <a:xfrm>
            <a:off x="2181225" y="45545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" name="AutoShape 42"/>
          <p:cNvSpPr>
            <a:spLocks noChangeArrowheads="1"/>
          </p:cNvSpPr>
          <p:nvPr/>
        </p:nvSpPr>
        <p:spPr bwMode="auto">
          <a:xfrm>
            <a:off x="2333625" y="47831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AutoShape 43"/>
          <p:cNvSpPr>
            <a:spLocks noChangeArrowheads="1"/>
          </p:cNvSpPr>
          <p:nvPr/>
        </p:nvSpPr>
        <p:spPr bwMode="auto">
          <a:xfrm>
            <a:off x="2105025" y="50117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AutoShape 44"/>
          <p:cNvSpPr>
            <a:spLocks noChangeArrowheads="1"/>
          </p:cNvSpPr>
          <p:nvPr/>
        </p:nvSpPr>
        <p:spPr bwMode="auto">
          <a:xfrm>
            <a:off x="1876425" y="43259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AutoShape 45"/>
          <p:cNvSpPr>
            <a:spLocks noChangeArrowheads="1"/>
          </p:cNvSpPr>
          <p:nvPr/>
        </p:nvSpPr>
        <p:spPr bwMode="auto">
          <a:xfrm>
            <a:off x="1876425" y="19637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AutoShape 46"/>
          <p:cNvSpPr>
            <a:spLocks noChangeArrowheads="1"/>
          </p:cNvSpPr>
          <p:nvPr/>
        </p:nvSpPr>
        <p:spPr bwMode="auto">
          <a:xfrm>
            <a:off x="1876425" y="34877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AutoShape 47"/>
          <p:cNvSpPr>
            <a:spLocks noChangeArrowheads="1"/>
          </p:cNvSpPr>
          <p:nvPr/>
        </p:nvSpPr>
        <p:spPr bwMode="auto">
          <a:xfrm>
            <a:off x="1876425" y="50117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AutoShape 48"/>
          <p:cNvSpPr>
            <a:spLocks noChangeArrowheads="1"/>
          </p:cNvSpPr>
          <p:nvPr/>
        </p:nvSpPr>
        <p:spPr bwMode="auto">
          <a:xfrm>
            <a:off x="1419225" y="40211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AutoShape 49"/>
          <p:cNvSpPr>
            <a:spLocks noChangeArrowheads="1"/>
          </p:cNvSpPr>
          <p:nvPr/>
        </p:nvSpPr>
        <p:spPr bwMode="auto">
          <a:xfrm>
            <a:off x="3552825" y="37163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AutoShape 50"/>
          <p:cNvSpPr>
            <a:spLocks noChangeArrowheads="1"/>
          </p:cNvSpPr>
          <p:nvPr/>
        </p:nvSpPr>
        <p:spPr bwMode="auto">
          <a:xfrm>
            <a:off x="5686425" y="17351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AutoShape 51"/>
          <p:cNvSpPr>
            <a:spLocks noChangeArrowheads="1"/>
          </p:cNvSpPr>
          <p:nvPr/>
        </p:nvSpPr>
        <p:spPr bwMode="auto">
          <a:xfrm>
            <a:off x="6143625" y="18113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AutoShape 52"/>
          <p:cNvSpPr>
            <a:spLocks noChangeArrowheads="1"/>
          </p:cNvSpPr>
          <p:nvPr/>
        </p:nvSpPr>
        <p:spPr bwMode="auto">
          <a:xfrm>
            <a:off x="5991225" y="19637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AutoShape 53"/>
          <p:cNvSpPr>
            <a:spLocks noChangeArrowheads="1"/>
          </p:cNvSpPr>
          <p:nvPr/>
        </p:nvSpPr>
        <p:spPr bwMode="auto">
          <a:xfrm>
            <a:off x="5838825" y="21161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AutoShape 54"/>
          <p:cNvSpPr>
            <a:spLocks noChangeArrowheads="1"/>
          </p:cNvSpPr>
          <p:nvPr/>
        </p:nvSpPr>
        <p:spPr bwMode="auto">
          <a:xfrm>
            <a:off x="6143625" y="22685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AutoShape 55"/>
          <p:cNvSpPr>
            <a:spLocks noChangeArrowheads="1"/>
          </p:cNvSpPr>
          <p:nvPr/>
        </p:nvSpPr>
        <p:spPr bwMode="auto">
          <a:xfrm>
            <a:off x="6448425" y="26495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AutoShape 56"/>
          <p:cNvSpPr>
            <a:spLocks noChangeArrowheads="1"/>
          </p:cNvSpPr>
          <p:nvPr/>
        </p:nvSpPr>
        <p:spPr bwMode="auto">
          <a:xfrm>
            <a:off x="4695825" y="17351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AutoShape 57"/>
          <p:cNvSpPr>
            <a:spLocks noChangeArrowheads="1"/>
          </p:cNvSpPr>
          <p:nvPr/>
        </p:nvSpPr>
        <p:spPr bwMode="auto">
          <a:xfrm>
            <a:off x="5000625" y="31829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AutoShape 58"/>
          <p:cNvSpPr>
            <a:spLocks noChangeArrowheads="1"/>
          </p:cNvSpPr>
          <p:nvPr/>
        </p:nvSpPr>
        <p:spPr bwMode="auto">
          <a:xfrm>
            <a:off x="5000625" y="47069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AutoShape 59"/>
          <p:cNvSpPr>
            <a:spLocks noChangeArrowheads="1"/>
          </p:cNvSpPr>
          <p:nvPr/>
        </p:nvSpPr>
        <p:spPr bwMode="auto">
          <a:xfrm>
            <a:off x="5381625" y="50117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AutoShape 60"/>
          <p:cNvSpPr>
            <a:spLocks noChangeArrowheads="1"/>
          </p:cNvSpPr>
          <p:nvPr/>
        </p:nvSpPr>
        <p:spPr bwMode="auto">
          <a:xfrm>
            <a:off x="5762625" y="42497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AutoShape 61"/>
          <p:cNvSpPr>
            <a:spLocks noChangeArrowheads="1"/>
          </p:cNvSpPr>
          <p:nvPr/>
        </p:nvSpPr>
        <p:spPr bwMode="auto">
          <a:xfrm>
            <a:off x="4924425" y="36401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AutoShape 62"/>
          <p:cNvSpPr>
            <a:spLocks noChangeArrowheads="1"/>
          </p:cNvSpPr>
          <p:nvPr/>
        </p:nvSpPr>
        <p:spPr bwMode="auto">
          <a:xfrm>
            <a:off x="4162425" y="40973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AutoShape 63"/>
          <p:cNvSpPr>
            <a:spLocks noChangeArrowheads="1"/>
          </p:cNvSpPr>
          <p:nvPr/>
        </p:nvSpPr>
        <p:spPr bwMode="auto">
          <a:xfrm>
            <a:off x="6143625" y="45545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AutoShape 64"/>
          <p:cNvSpPr>
            <a:spLocks noChangeArrowheads="1"/>
          </p:cNvSpPr>
          <p:nvPr/>
        </p:nvSpPr>
        <p:spPr bwMode="auto">
          <a:xfrm>
            <a:off x="5991225" y="49355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AutoShape 65"/>
          <p:cNvSpPr>
            <a:spLocks noChangeArrowheads="1"/>
          </p:cNvSpPr>
          <p:nvPr/>
        </p:nvSpPr>
        <p:spPr bwMode="auto">
          <a:xfrm>
            <a:off x="5838825" y="39449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AutoShape 66"/>
          <p:cNvSpPr>
            <a:spLocks noChangeArrowheads="1"/>
          </p:cNvSpPr>
          <p:nvPr/>
        </p:nvSpPr>
        <p:spPr bwMode="auto">
          <a:xfrm>
            <a:off x="6448425" y="51641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AutoShape 67"/>
          <p:cNvSpPr>
            <a:spLocks noChangeArrowheads="1"/>
          </p:cNvSpPr>
          <p:nvPr/>
        </p:nvSpPr>
        <p:spPr bwMode="auto">
          <a:xfrm>
            <a:off x="5610225" y="24971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7393"/>
            <a:ext cx="91440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Scala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762000"/>
            <a:ext cx="4495800" cy="6096000"/>
          </a:xfrm>
          <a:solidFill>
            <a:schemeClr val="bg1">
              <a:lumMod val="85000"/>
            </a:schemeClr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定义变量：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var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x: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7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var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7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类型推断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y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“hi”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只读的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函数：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def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square(x: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):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*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def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square(x: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{x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*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x}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def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announce(text: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String)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{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println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(text)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ü"/>
            </a:pP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495800" y="762000"/>
            <a:ext cx="4648200" cy="6096000"/>
          </a:xfrm>
          <a:prstGeom prst="rect">
            <a:avLst/>
          </a:prstGeom>
          <a:solidFill>
            <a:srgbClr val="B9B9D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Java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等价代码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nt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7;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f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inal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string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y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“hi”;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square(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x)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{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return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*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x;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void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announce(String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text)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{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System.out.println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(text);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146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：聚类算法：</a:t>
            </a:r>
            <a:r>
              <a:rPr lang="en-US" altLang="zh-CN" sz="3800" b="1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Kmeans</a:t>
            </a:r>
            <a:r>
              <a:rPr lang="zh-CN" altLang="en-US" sz="3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步骤四）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Rectangle 46"/>
          <p:cNvSpPr>
            <a:spLocks noChangeArrowheads="1"/>
          </p:cNvSpPr>
          <p:nvPr/>
        </p:nvSpPr>
        <p:spPr bwMode="auto">
          <a:xfrm>
            <a:off x="1143000" y="1295400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47"/>
          <p:cNvSpPr>
            <a:spLocks noChangeShapeType="1"/>
          </p:cNvSpPr>
          <p:nvPr/>
        </p:nvSpPr>
        <p:spPr bwMode="auto">
          <a:xfrm>
            <a:off x="1143000" y="4554537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48"/>
          <p:cNvSpPr>
            <a:spLocks noChangeShapeType="1"/>
          </p:cNvSpPr>
          <p:nvPr/>
        </p:nvSpPr>
        <p:spPr bwMode="auto">
          <a:xfrm>
            <a:off x="1143000" y="3738562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Line 49"/>
          <p:cNvSpPr>
            <a:spLocks noChangeShapeType="1"/>
          </p:cNvSpPr>
          <p:nvPr/>
        </p:nvSpPr>
        <p:spPr bwMode="auto">
          <a:xfrm>
            <a:off x="1143000" y="2928937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" name="Line 50"/>
          <p:cNvSpPr>
            <a:spLocks noChangeShapeType="1"/>
          </p:cNvSpPr>
          <p:nvPr/>
        </p:nvSpPr>
        <p:spPr bwMode="auto">
          <a:xfrm>
            <a:off x="1143000" y="2111375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51"/>
          <p:cNvSpPr>
            <a:spLocks noChangeShapeType="1"/>
          </p:cNvSpPr>
          <p:nvPr/>
        </p:nvSpPr>
        <p:spPr bwMode="auto">
          <a:xfrm>
            <a:off x="1143000" y="1295400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Rectangle 52"/>
          <p:cNvSpPr>
            <a:spLocks noChangeArrowheads="1"/>
          </p:cNvSpPr>
          <p:nvPr/>
        </p:nvSpPr>
        <p:spPr bwMode="auto">
          <a:xfrm>
            <a:off x="1143000" y="1295400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53"/>
          <p:cNvSpPr>
            <a:spLocks noChangeShapeType="1"/>
          </p:cNvSpPr>
          <p:nvPr/>
        </p:nvSpPr>
        <p:spPr bwMode="auto">
          <a:xfrm>
            <a:off x="1143000" y="1295400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54"/>
          <p:cNvSpPr>
            <a:spLocks noChangeShapeType="1"/>
          </p:cNvSpPr>
          <p:nvPr/>
        </p:nvSpPr>
        <p:spPr bwMode="auto">
          <a:xfrm>
            <a:off x="1073150" y="5372100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55"/>
          <p:cNvSpPr>
            <a:spLocks noChangeShapeType="1"/>
          </p:cNvSpPr>
          <p:nvPr/>
        </p:nvSpPr>
        <p:spPr bwMode="auto">
          <a:xfrm>
            <a:off x="1073150" y="4554537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Line 56"/>
          <p:cNvSpPr>
            <a:spLocks noChangeShapeType="1"/>
          </p:cNvSpPr>
          <p:nvPr/>
        </p:nvSpPr>
        <p:spPr bwMode="auto">
          <a:xfrm>
            <a:off x="1073150" y="3738562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" name="Line 57"/>
          <p:cNvSpPr>
            <a:spLocks noChangeShapeType="1"/>
          </p:cNvSpPr>
          <p:nvPr/>
        </p:nvSpPr>
        <p:spPr bwMode="auto">
          <a:xfrm>
            <a:off x="1073150" y="2928937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" name="Line 58"/>
          <p:cNvSpPr>
            <a:spLocks noChangeShapeType="1"/>
          </p:cNvSpPr>
          <p:nvPr/>
        </p:nvSpPr>
        <p:spPr bwMode="auto">
          <a:xfrm>
            <a:off x="1073150" y="2111375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59"/>
          <p:cNvSpPr>
            <a:spLocks noChangeShapeType="1"/>
          </p:cNvSpPr>
          <p:nvPr/>
        </p:nvSpPr>
        <p:spPr bwMode="auto">
          <a:xfrm>
            <a:off x="1073150" y="1295400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60"/>
          <p:cNvSpPr>
            <a:spLocks noChangeShapeType="1"/>
          </p:cNvSpPr>
          <p:nvPr/>
        </p:nvSpPr>
        <p:spPr bwMode="auto">
          <a:xfrm>
            <a:off x="1143000" y="5372100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Line 61"/>
          <p:cNvSpPr>
            <a:spLocks noChangeShapeType="1"/>
          </p:cNvSpPr>
          <p:nvPr/>
        </p:nvSpPr>
        <p:spPr bwMode="auto">
          <a:xfrm flipV="1">
            <a:off x="1143000" y="53721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" name="Line 62"/>
          <p:cNvSpPr>
            <a:spLocks noChangeShapeType="1"/>
          </p:cNvSpPr>
          <p:nvPr/>
        </p:nvSpPr>
        <p:spPr bwMode="auto">
          <a:xfrm flipV="1">
            <a:off x="2314575" y="53721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Line 63"/>
          <p:cNvSpPr>
            <a:spLocks noChangeShapeType="1"/>
          </p:cNvSpPr>
          <p:nvPr/>
        </p:nvSpPr>
        <p:spPr bwMode="auto">
          <a:xfrm flipV="1">
            <a:off x="3492500" y="53721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" name="Line 64"/>
          <p:cNvSpPr>
            <a:spLocks noChangeShapeType="1"/>
          </p:cNvSpPr>
          <p:nvPr/>
        </p:nvSpPr>
        <p:spPr bwMode="auto">
          <a:xfrm flipV="1">
            <a:off x="4662487" y="5372100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Line 65"/>
          <p:cNvSpPr>
            <a:spLocks noChangeShapeType="1"/>
          </p:cNvSpPr>
          <p:nvPr/>
        </p:nvSpPr>
        <p:spPr bwMode="auto">
          <a:xfrm flipV="1">
            <a:off x="5840412" y="5372100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" name="Line 66"/>
          <p:cNvSpPr>
            <a:spLocks noChangeShapeType="1"/>
          </p:cNvSpPr>
          <p:nvPr/>
        </p:nvSpPr>
        <p:spPr bwMode="auto">
          <a:xfrm flipV="1">
            <a:off x="7010400" y="5372100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Freeform 67"/>
          <p:cNvSpPr>
            <a:spLocks/>
          </p:cNvSpPr>
          <p:nvPr/>
        </p:nvSpPr>
        <p:spPr bwMode="auto">
          <a:xfrm>
            <a:off x="2251075" y="4492625"/>
            <a:ext cx="125412" cy="125412"/>
          </a:xfrm>
          <a:custGeom>
            <a:avLst/>
            <a:gdLst>
              <a:gd name="T0" fmla="*/ 40 w 79"/>
              <a:gd name="T1" fmla="*/ 0 h 79"/>
              <a:gd name="T2" fmla="*/ 79 w 79"/>
              <a:gd name="T3" fmla="*/ 39 h 79"/>
              <a:gd name="T4" fmla="*/ 40 w 79"/>
              <a:gd name="T5" fmla="*/ 79 h 79"/>
              <a:gd name="T6" fmla="*/ 0 w 79"/>
              <a:gd name="T7" fmla="*/ 39 h 79"/>
              <a:gd name="T8" fmla="*/ 40 w 79"/>
              <a:gd name="T9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" name="Rectangle 68"/>
          <p:cNvSpPr>
            <a:spLocks noChangeArrowheads="1"/>
          </p:cNvSpPr>
          <p:nvPr/>
        </p:nvSpPr>
        <p:spPr bwMode="auto">
          <a:xfrm>
            <a:off x="852487" y="524668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0</a:t>
            </a:r>
            <a:endParaRPr lang="en-US"/>
          </a:p>
        </p:txBody>
      </p:sp>
      <p:sp>
        <p:nvSpPr>
          <p:cNvPr id="123" name="Rectangle 69"/>
          <p:cNvSpPr>
            <a:spLocks noChangeArrowheads="1"/>
          </p:cNvSpPr>
          <p:nvPr/>
        </p:nvSpPr>
        <p:spPr bwMode="auto">
          <a:xfrm>
            <a:off x="852487" y="44291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1</a:t>
            </a:r>
            <a:endParaRPr lang="en-US"/>
          </a:p>
        </p:txBody>
      </p:sp>
      <p:sp>
        <p:nvSpPr>
          <p:cNvPr id="124" name="Rectangle 70"/>
          <p:cNvSpPr>
            <a:spLocks noChangeArrowheads="1"/>
          </p:cNvSpPr>
          <p:nvPr/>
        </p:nvSpPr>
        <p:spPr bwMode="auto">
          <a:xfrm>
            <a:off x="852487" y="36131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2</a:t>
            </a:r>
            <a:endParaRPr lang="en-US"/>
          </a:p>
        </p:txBody>
      </p:sp>
      <p:sp>
        <p:nvSpPr>
          <p:cNvPr id="125" name="Rectangle 71"/>
          <p:cNvSpPr>
            <a:spLocks noChangeArrowheads="1"/>
          </p:cNvSpPr>
          <p:nvPr/>
        </p:nvSpPr>
        <p:spPr bwMode="auto">
          <a:xfrm>
            <a:off x="852487" y="2803525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3</a:t>
            </a:r>
            <a:endParaRPr lang="en-US"/>
          </a:p>
        </p:txBody>
      </p:sp>
      <p:sp>
        <p:nvSpPr>
          <p:cNvPr id="126" name="Rectangle 72"/>
          <p:cNvSpPr>
            <a:spLocks noChangeArrowheads="1"/>
          </p:cNvSpPr>
          <p:nvPr/>
        </p:nvSpPr>
        <p:spPr bwMode="auto">
          <a:xfrm>
            <a:off x="852487" y="1985962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4</a:t>
            </a:r>
            <a:endParaRPr lang="en-US"/>
          </a:p>
        </p:txBody>
      </p:sp>
      <p:sp>
        <p:nvSpPr>
          <p:cNvPr id="127" name="Rectangle 73"/>
          <p:cNvSpPr>
            <a:spLocks noChangeArrowheads="1"/>
          </p:cNvSpPr>
          <p:nvPr/>
        </p:nvSpPr>
        <p:spPr bwMode="auto">
          <a:xfrm>
            <a:off x="852487" y="1169987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5</a:t>
            </a:r>
            <a:endParaRPr lang="en-US"/>
          </a:p>
        </p:txBody>
      </p:sp>
      <p:sp>
        <p:nvSpPr>
          <p:cNvPr id="128" name="Rectangle 74"/>
          <p:cNvSpPr>
            <a:spLocks noChangeArrowheads="1"/>
          </p:cNvSpPr>
          <p:nvPr/>
        </p:nvSpPr>
        <p:spPr bwMode="auto">
          <a:xfrm>
            <a:off x="1089025" y="55689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0</a:t>
            </a:r>
            <a:endParaRPr lang="en-US"/>
          </a:p>
        </p:txBody>
      </p:sp>
      <p:sp>
        <p:nvSpPr>
          <p:cNvPr id="129" name="Rectangle 75"/>
          <p:cNvSpPr>
            <a:spLocks noChangeArrowheads="1"/>
          </p:cNvSpPr>
          <p:nvPr/>
        </p:nvSpPr>
        <p:spPr bwMode="auto">
          <a:xfrm>
            <a:off x="2259012" y="55689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1</a:t>
            </a:r>
            <a:endParaRPr lang="en-US"/>
          </a:p>
        </p:txBody>
      </p:sp>
      <p:sp>
        <p:nvSpPr>
          <p:cNvPr id="130" name="Rectangle 76"/>
          <p:cNvSpPr>
            <a:spLocks noChangeArrowheads="1"/>
          </p:cNvSpPr>
          <p:nvPr/>
        </p:nvSpPr>
        <p:spPr bwMode="auto">
          <a:xfrm>
            <a:off x="3436937" y="55689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2</a:t>
            </a:r>
            <a:endParaRPr lang="en-US"/>
          </a:p>
        </p:txBody>
      </p:sp>
      <p:sp>
        <p:nvSpPr>
          <p:cNvPr id="131" name="Rectangle 77"/>
          <p:cNvSpPr>
            <a:spLocks noChangeArrowheads="1"/>
          </p:cNvSpPr>
          <p:nvPr/>
        </p:nvSpPr>
        <p:spPr bwMode="auto">
          <a:xfrm>
            <a:off x="4606925" y="55689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3</a:t>
            </a:r>
            <a:endParaRPr lang="en-US"/>
          </a:p>
        </p:txBody>
      </p:sp>
      <p:sp>
        <p:nvSpPr>
          <p:cNvPr id="132" name="Rectangle 78"/>
          <p:cNvSpPr>
            <a:spLocks noChangeArrowheads="1"/>
          </p:cNvSpPr>
          <p:nvPr/>
        </p:nvSpPr>
        <p:spPr bwMode="auto">
          <a:xfrm>
            <a:off x="5786437" y="55689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4</a:t>
            </a:r>
            <a:endParaRPr lang="en-US"/>
          </a:p>
        </p:txBody>
      </p:sp>
      <p:sp>
        <p:nvSpPr>
          <p:cNvPr id="133" name="Rectangle 79"/>
          <p:cNvSpPr>
            <a:spLocks noChangeArrowheads="1"/>
          </p:cNvSpPr>
          <p:nvPr/>
        </p:nvSpPr>
        <p:spPr bwMode="auto">
          <a:xfrm>
            <a:off x="6956425" y="5568950"/>
            <a:ext cx="2127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rgbClr val="000000"/>
                </a:solidFill>
                <a:latin typeface="Arial" charset="0"/>
              </a:rPr>
              <a:t>5</a:t>
            </a:r>
            <a:endParaRPr lang="en-US"/>
          </a:p>
        </p:txBody>
      </p:sp>
      <p:grpSp>
        <p:nvGrpSpPr>
          <p:cNvPr id="134" name="Group 5"/>
          <p:cNvGrpSpPr>
            <a:grpSpLocks/>
          </p:cNvGrpSpPr>
          <p:nvPr/>
        </p:nvGrpSpPr>
        <p:grpSpPr bwMode="auto">
          <a:xfrm>
            <a:off x="5243512" y="1963737"/>
            <a:ext cx="685800" cy="533400"/>
            <a:chOff x="192" y="1824"/>
            <a:chExt cx="432" cy="336"/>
          </a:xfrm>
        </p:grpSpPr>
        <p:sp>
          <p:nvSpPr>
            <p:cNvPr id="135" name="Oval 6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Text Box 7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137" name="Group 8"/>
          <p:cNvGrpSpPr>
            <a:grpSpLocks/>
          </p:cNvGrpSpPr>
          <p:nvPr/>
        </p:nvGrpSpPr>
        <p:grpSpPr bwMode="auto">
          <a:xfrm>
            <a:off x="2195512" y="4173537"/>
            <a:ext cx="685800" cy="533400"/>
            <a:chOff x="192" y="1824"/>
            <a:chExt cx="432" cy="336"/>
          </a:xfrm>
        </p:grpSpPr>
        <p:sp>
          <p:nvSpPr>
            <p:cNvPr id="138" name="Oval 9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10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140" name="Group 11"/>
          <p:cNvGrpSpPr>
            <a:grpSpLocks/>
          </p:cNvGrpSpPr>
          <p:nvPr/>
        </p:nvGrpSpPr>
        <p:grpSpPr bwMode="auto">
          <a:xfrm>
            <a:off x="5319712" y="3868737"/>
            <a:ext cx="685800" cy="533400"/>
            <a:chOff x="192" y="1824"/>
            <a:chExt cx="432" cy="336"/>
          </a:xfrm>
        </p:grpSpPr>
        <p:sp>
          <p:nvSpPr>
            <p:cNvPr id="141" name="Oval 1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Text Box 1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sp>
        <p:nvSpPr>
          <p:cNvPr id="143" name="AutoShape 14"/>
          <p:cNvSpPr>
            <a:spLocks noChangeArrowheads="1"/>
          </p:cNvSpPr>
          <p:nvPr/>
        </p:nvSpPr>
        <p:spPr bwMode="auto">
          <a:xfrm>
            <a:off x="2271712" y="44783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AutoShape 15"/>
          <p:cNvSpPr>
            <a:spLocks noChangeArrowheads="1"/>
          </p:cNvSpPr>
          <p:nvPr/>
        </p:nvSpPr>
        <p:spPr bwMode="auto">
          <a:xfrm>
            <a:off x="2424112" y="47069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AutoShape 16"/>
          <p:cNvSpPr>
            <a:spLocks noChangeArrowheads="1"/>
          </p:cNvSpPr>
          <p:nvPr/>
        </p:nvSpPr>
        <p:spPr bwMode="auto">
          <a:xfrm>
            <a:off x="2195512" y="49355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AutoShape 17"/>
          <p:cNvSpPr>
            <a:spLocks noChangeArrowheads="1"/>
          </p:cNvSpPr>
          <p:nvPr/>
        </p:nvSpPr>
        <p:spPr bwMode="auto">
          <a:xfrm>
            <a:off x="1966912" y="42497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AutoShape 18"/>
          <p:cNvSpPr>
            <a:spLocks noChangeArrowheads="1"/>
          </p:cNvSpPr>
          <p:nvPr/>
        </p:nvSpPr>
        <p:spPr bwMode="auto">
          <a:xfrm>
            <a:off x="1966912" y="18875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AutoShape 19"/>
          <p:cNvSpPr>
            <a:spLocks noChangeArrowheads="1"/>
          </p:cNvSpPr>
          <p:nvPr/>
        </p:nvSpPr>
        <p:spPr bwMode="auto">
          <a:xfrm>
            <a:off x="1966912" y="34115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AutoShape 20"/>
          <p:cNvSpPr>
            <a:spLocks noChangeArrowheads="1"/>
          </p:cNvSpPr>
          <p:nvPr/>
        </p:nvSpPr>
        <p:spPr bwMode="auto">
          <a:xfrm>
            <a:off x="1966912" y="49355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AutoShape 21"/>
          <p:cNvSpPr>
            <a:spLocks noChangeArrowheads="1"/>
          </p:cNvSpPr>
          <p:nvPr/>
        </p:nvSpPr>
        <p:spPr bwMode="auto">
          <a:xfrm>
            <a:off x="1509712" y="3944937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AutoShape 22"/>
          <p:cNvSpPr>
            <a:spLocks noChangeArrowheads="1"/>
          </p:cNvSpPr>
          <p:nvPr/>
        </p:nvSpPr>
        <p:spPr bwMode="auto">
          <a:xfrm>
            <a:off x="3643312" y="36401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AutoShape 23"/>
          <p:cNvSpPr>
            <a:spLocks noChangeArrowheads="1"/>
          </p:cNvSpPr>
          <p:nvPr/>
        </p:nvSpPr>
        <p:spPr bwMode="auto">
          <a:xfrm>
            <a:off x="5776912" y="16589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AutoShape 24"/>
          <p:cNvSpPr>
            <a:spLocks noChangeArrowheads="1"/>
          </p:cNvSpPr>
          <p:nvPr/>
        </p:nvSpPr>
        <p:spPr bwMode="auto">
          <a:xfrm>
            <a:off x="6234112" y="17351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AutoShape 25"/>
          <p:cNvSpPr>
            <a:spLocks noChangeArrowheads="1"/>
          </p:cNvSpPr>
          <p:nvPr/>
        </p:nvSpPr>
        <p:spPr bwMode="auto">
          <a:xfrm>
            <a:off x="6081712" y="18875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AutoShape 26"/>
          <p:cNvSpPr>
            <a:spLocks noChangeArrowheads="1"/>
          </p:cNvSpPr>
          <p:nvPr/>
        </p:nvSpPr>
        <p:spPr bwMode="auto">
          <a:xfrm>
            <a:off x="5929312" y="20399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AutoShape 27"/>
          <p:cNvSpPr>
            <a:spLocks noChangeArrowheads="1"/>
          </p:cNvSpPr>
          <p:nvPr/>
        </p:nvSpPr>
        <p:spPr bwMode="auto">
          <a:xfrm>
            <a:off x="6234112" y="21923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AutoShape 28"/>
          <p:cNvSpPr>
            <a:spLocks noChangeArrowheads="1"/>
          </p:cNvSpPr>
          <p:nvPr/>
        </p:nvSpPr>
        <p:spPr bwMode="auto">
          <a:xfrm>
            <a:off x="6538912" y="25733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AutoShape 29"/>
          <p:cNvSpPr>
            <a:spLocks noChangeArrowheads="1"/>
          </p:cNvSpPr>
          <p:nvPr/>
        </p:nvSpPr>
        <p:spPr bwMode="auto">
          <a:xfrm>
            <a:off x="4786312" y="16589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AutoShape 30"/>
          <p:cNvSpPr>
            <a:spLocks noChangeArrowheads="1"/>
          </p:cNvSpPr>
          <p:nvPr/>
        </p:nvSpPr>
        <p:spPr bwMode="auto">
          <a:xfrm>
            <a:off x="5091112" y="31067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AutoShape 31"/>
          <p:cNvSpPr>
            <a:spLocks noChangeArrowheads="1"/>
          </p:cNvSpPr>
          <p:nvPr/>
        </p:nvSpPr>
        <p:spPr bwMode="auto">
          <a:xfrm>
            <a:off x="5091112" y="46307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AutoShape 32"/>
          <p:cNvSpPr>
            <a:spLocks noChangeArrowheads="1"/>
          </p:cNvSpPr>
          <p:nvPr/>
        </p:nvSpPr>
        <p:spPr bwMode="auto">
          <a:xfrm>
            <a:off x="5472112" y="49355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AutoShape 33"/>
          <p:cNvSpPr>
            <a:spLocks noChangeArrowheads="1"/>
          </p:cNvSpPr>
          <p:nvPr/>
        </p:nvSpPr>
        <p:spPr bwMode="auto">
          <a:xfrm>
            <a:off x="5853112" y="41735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9" name="AutoShape 34"/>
          <p:cNvSpPr>
            <a:spLocks noChangeArrowheads="1"/>
          </p:cNvSpPr>
          <p:nvPr/>
        </p:nvSpPr>
        <p:spPr bwMode="auto">
          <a:xfrm>
            <a:off x="5014912" y="35639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0" name="AutoShape 35"/>
          <p:cNvSpPr>
            <a:spLocks noChangeArrowheads="1"/>
          </p:cNvSpPr>
          <p:nvPr/>
        </p:nvSpPr>
        <p:spPr bwMode="auto">
          <a:xfrm>
            <a:off x="4252912" y="40211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" name="AutoShape 36"/>
          <p:cNvSpPr>
            <a:spLocks noChangeArrowheads="1"/>
          </p:cNvSpPr>
          <p:nvPr/>
        </p:nvSpPr>
        <p:spPr bwMode="auto">
          <a:xfrm>
            <a:off x="6234112" y="44783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" name="AutoShape 37"/>
          <p:cNvSpPr>
            <a:spLocks noChangeArrowheads="1"/>
          </p:cNvSpPr>
          <p:nvPr/>
        </p:nvSpPr>
        <p:spPr bwMode="auto">
          <a:xfrm>
            <a:off x="6081712" y="48593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AutoShape 38"/>
          <p:cNvSpPr>
            <a:spLocks noChangeArrowheads="1"/>
          </p:cNvSpPr>
          <p:nvPr/>
        </p:nvSpPr>
        <p:spPr bwMode="auto">
          <a:xfrm>
            <a:off x="5929312" y="38687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AutoShape 39"/>
          <p:cNvSpPr>
            <a:spLocks noChangeArrowheads="1"/>
          </p:cNvSpPr>
          <p:nvPr/>
        </p:nvSpPr>
        <p:spPr bwMode="auto">
          <a:xfrm>
            <a:off x="6538912" y="5087937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AutoShape 40"/>
          <p:cNvSpPr>
            <a:spLocks noChangeArrowheads="1"/>
          </p:cNvSpPr>
          <p:nvPr/>
        </p:nvSpPr>
        <p:spPr bwMode="auto">
          <a:xfrm>
            <a:off x="5700712" y="2420937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" name="Group 41"/>
          <p:cNvGrpSpPr>
            <a:grpSpLocks/>
          </p:cNvGrpSpPr>
          <p:nvPr/>
        </p:nvGrpSpPr>
        <p:grpSpPr bwMode="auto">
          <a:xfrm>
            <a:off x="1890712" y="2039937"/>
            <a:ext cx="3962400" cy="2514600"/>
            <a:chOff x="1776" y="1392"/>
            <a:chExt cx="2496" cy="1584"/>
          </a:xfrm>
        </p:grpSpPr>
        <p:sp>
          <p:nvSpPr>
            <p:cNvPr id="267" name="Line 42"/>
            <p:cNvSpPr>
              <a:spLocks noChangeShapeType="1"/>
            </p:cNvSpPr>
            <p:nvPr/>
          </p:nvSpPr>
          <p:spPr bwMode="auto">
            <a:xfrm flipH="1" flipV="1">
              <a:off x="1776" y="2592"/>
              <a:ext cx="192" cy="14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Line 43"/>
            <p:cNvSpPr>
              <a:spLocks noChangeShapeType="1"/>
            </p:cNvSpPr>
            <p:nvPr/>
          </p:nvSpPr>
          <p:spPr bwMode="auto">
            <a:xfrm flipH="1">
              <a:off x="3840" y="2736"/>
              <a:ext cx="96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Line 44"/>
            <p:cNvSpPr>
              <a:spLocks noChangeShapeType="1"/>
            </p:cNvSpPr>
            <p:nvPr/>
          </p:nvSpPr>
          <p:spPr bwMode="auto">
            <a:xfrm>
              <a:off x="4080" y="1392"/>
              <a:ext cx="19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91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：聚类算法：</a:t>
            </a:r>
            <a:r>
              <a:rPr lang="en-US" altLang="zh-CN" sz="3800" b="1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Kmeans</a:t>
            </a:r>
            <a:r>
              <a:rPr lang="zh-CN" altLang="en-US" sz="3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7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121406"/>
              </p:ext>
            </p:extLst>
          </p:nvPr>
        </p:nvGraphicFramePr>
        <p:xfrm>
          <a:off x="609600" y="1066800"/>
          <a:ext cx="7100888" cy="558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5" name="Chart" r:id="rId3" imgW="6888861" imgH="5418011" progId="Excel.Chart.8">
                  <p:embed/>
                </p:oleObj>
              </mc:Choice>
              <mc:Fallback>
                <p:oleObj name="Chart" r:id="rId3" imgW="6888861" imgH="5418011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066800"/>
                        <a:ext cx="7100888" cy="558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3" name="Group 5"/>
          <p:cNvGrpSpPr>
            <a:grpSpLocks/>
          </p:cNvGrpSpPr>
          <p:nvPr/>
        </p:nvGrpSpPr>
        <p:grpSpPr bwMode="auto">
          <a:xfrm>
            <a:off x="6096000" y="2057400"/>
            <a:ext cx="685800" cy="533400"/>
            <a:chOff x="192" y="1824"/>
            <a:chExt cx="432" cy="336"/>
          </a:xfrm>
        </p:grpSpPr>
        <p:sp>
          <p:nvSpPr>
            <p:cNvPr id="174" name="Oval 6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Text Box 7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176" name="Group 8"/>
          <p:cNvGrpSpPr>
            <a:grpSpLocks/>
          </p:cNvGrpSpPr>
          <p:nvPr/>
        </p:nvGrpSpPr>
        <p:grpSpPr bwMode="auto">
          <a:xfrm>
            <a:off x="2286000" y="3962400"/>
            <a:ext cx="685800" cy="533400"/>
            <a:chOff x="192" y="1824"/>
            <a:chExt cx="432" cy="336"/>
          </a:xfrm>
        </p:grpSpPr>
        <p:sp>
          <p:nvSpPr>
            <p:cNvPr id="177" name="Oval 9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Text Box 10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179" name="Group 11"/>
          <p:cNvGrpSpPr>
            <a:grpSpLocks/>
          </p:cNvGrpSpPr>
          <p:nvPr/>
        </p:nvGrpSpPr>
        <p:grpSpPr bwMode="auto">
          <a:xfrm>
            <a:off x="5715000" y="4191000"/>
            <a:ext cx="685800" cy="533400"/>
            <a:chOff x="192" y="1824"/>
            <a:chExt cx="432" cy="336"/>
          </a:xfrm>
        </p:grpSpPr>
        <p:sp>
          <p:nvSpPr>
            <p:cNvPr id="180" name="Oval 1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Text Box 1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sp>
        <p:nvSpPr>
          <p:cNvPr id="182" name="AutoShape 14"/>
          <p:cNvSpPr>
            <a:spLocks noChangeArrowheads="1"/>
          </p:cNvSpPr>
          <p:nvPr/>
        </p:nvSpPr>
        <p:spPr bwMode="auto">
          <a:xfrm>
            <a:off x="2743200" y="4572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AutoShape 15"/>
          <p:cNvSpPr>
            <a:spLocks noChangeArrowheads="1"/>
          </p:cNvSpPr>
          <p:nvPr/>
        </p:nvSpPr>
        <p:spPr bwMode="auto">
          <a:xfrm>
            <a:off x="2895600" y="4800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AutoShape 16"/>
          <p:cNvSpPr>
            <a:spLocks noChangeArrowheads="1"/>
          </p:cNvSpPr>
          <p:nvPr/>
        </p:nvSpPr>
        <p:spPr bwMode="auto">
          <a:xfrm>
            <a:off x="2667000" y="5029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" name="AutoShape 17"/>
          <p:cNvSpPr>
            <a:spLocks noChangeArrowheads="1"/>
          </p:cNvSpPr>
          <p:nvPr/>
        </p:nvSpPr>
        <p:spPr bwMode="auto">
          <a:xfrm>
            <a:off x="2438400" y="4343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AutoShape 18"/>
          <p:cNvSpPr>
            <a:spLocks noChangeArrowheads="1"/>
          </p:cNvSpPr>
          <p:nvPr/>
        </p:nvSpPr>
        <p:spPr bwMode="auto">
          <a:xfrm>
            <a:off x="2438400" y="1981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AutoShape 19"/>
          <p:cNvSpPr>
            <a:spLocks noChangeArrowheads="1"/>
          </p:cNvSpPr>
          <p:nvPr/>
        </p:nvSpPr>
        <p:spPr bwMode="auto">
          <a:xfrm>
            <a:off x="2438400" y="3505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AutoShape 20"/>
          <p:cNvSpPr>
            <a:spLocks noChangeArrowheads="1"/>
          </p:cNvSpPr>
          <p:nvPr/>
        </p:nvSpPr>
        <p:spPr bwMode="auto">
          <a:xfrm>
            <a:off x="2438400" y="5029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AutoShape 21"/>
          <p:cNvSpPr>
            <a:spLocks noChangeArrowheads="1"/>
          </p:cNvSpPr>
          <p:nvPr/>
        </p:nvSpPr>
        <p:spPr bwMode="auto">
          <a:xfrm>
            <a:off x="1981200" y="4038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AutoShape 22"/>
          <p:cNvSpPr>
            <a:spLocks noChangeArrowheads="1"/>
          </p:cNvSpPr>
          <p:nvPr/>
        </p:nvSpPr>
        <p:spPr bwMode="auto">
          <a:xfrm>
            <a:off x="41148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AutoShape 23"/>
          <p:cNvSpPr>
            <a:spLocks noChangeArrowheads="1"/>
          </p:cNvSpPr>
          <p:nvPr/>
        </p:nvSpPr>
        <p:spPr bwMode="auto">
          <a:xfrm>
            <a:off x="6248400" y="1752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AutoShape 24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AutoShape 25"/>
          <p:cNvSpPr>
            <a:spLocks noChangeArrowheads="1"/>
          </p:cNvSpPr>
          <p:nvPr/>
        </p:nvSpPr>
        <p:spPr bwMode="auto">
          <a:xfrm>
            <a:off x="6553200" y="1981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AutoShape 26"/>
          <p:cNvSpPr>
            <a:spLocks noChangeArrowheads="1"/>
          </p:cNvSpPr>
          <p:nvPr/>
        </p:nvSpPr>
        <p:spPr bwMode="auto">
          <a:xfrm>
            <a:off x="6400800" y="2133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AutoShape 27"/>
          <p:cNvSpPr>
            <a:spLocks noChangeArrowheads="1"/>
          </p:cNvSpPr>
          <p:nvPr/>
        </p:nvSpPr>
        <p:spPr bwMode="auto">
          <a:xfrm>
            <a:off x="6705600" y="2286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AutoShape 28"/>
          <p:cNvSpPr>
            <a:spLocks noChangeArrowheads="1"/>
          </p:cNvSpPr>
          <p:nvPr/>
        </p:nvSpPr>
        <p:spPr bwMode="auto">
          <a:xfrm>
            <a:off x="7010400" y="2667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AutoShape 29"/>
          <p:cNvSpPr>
            <a:spLocks noChangeArrowheads="1"/>
          </p:cNvSpPr>
          <p:nvPr/>
        </p:nvSpPr>
        <p:spPr bwMode="auto">
          <a:xfrm>
            <a:off x="5257800" y="1752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AutoShape 30"/>
          <p:cNvSpPr>
            <a:spLocks noChangeArrowheads="1"/>
          </p:cNvSpPr>
          <p:nvPr/>
        </p:nvSpPr>
        <p:spPr bwMode="auto">
          <a:xfrm>
            <a:off x="5562600" y="3200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AutoShape 31"/>
          <p:cNvSpPr>
            <a:spLocks noChangeArrowheads="1"/>
          </p:cNvSpPr>
          <p:nvPr/>
        </p:nvSpPr>
        <p:spPr bwMode="auto">
          <a:xfrm>
            <a:off x="5562600" y="4724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AutoShape 32"/>
          <p:cNvSpPr>
            <a:spLocks noChangeArrowheads="1"/>
          </p:cNvSpPr>
          <p:nvPr/>
        </p:nvSpPr>
        <p:spPr bwMode="auto">
          <a:xfrm>
            <a:off x="59436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AutoShape 33"/>
          <p:cNvSpPr>
            <a:spLocks noChangeArrowheads="1"/>
          </p:cNvSpPr>
          <p:nvPr/>
        </p:nvSpPr>
        <p:spPr bwMode="auto">
          <a:xfrm>
            <a:off x="6324600" y="4267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AutoShape 34"/>
          <p:cNvSpPr>
            <a:spLocks noChangeArrowheads="1"/>
          </p:cNvSpPr>
          <p:nvPr/>
        </p:nvSpPr>
        <p:spPr bwMode="auto">
          <a:xfrm>
            <a:off x="5486400" y="3657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AutoShape 35"/>
          <p:cNvSpPr>
            <a:spLocks noChangeArrowheads="1"/>
          </p:cNvSpPr>
          <p:nvPr/>
        </p:nvSpPr>
        <p:spPr bwMode="auto">
          <a:xfrm>
            <a:off x="4724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AutoShape 36"/>
          <p:cNvSpPr>
            <a:spLocks noChangeArrowheads="1"/>
          </p:cNvSpPr>
          <p:nvPr/>
        </p:nvSpPr>
        <p:spPr bwMode="auto">
          <a:xfrm>
            <a:off x="6705600" y="4572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AutoShape 37"/>
          <p:cNvSpPr>
            <a:spLocks noChangeArrowheads="1"/>
          </p:cNvSpPr>
          <p:nvPr/>
        </p:nvSpPr>
        <p:spPr bwMode="auto">
          <a:xfrm>
            <a:off x="6553200" y="4953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AutoShape 38"/>
          <p:cNvSpPr>
            <a:spLocks noChangeArrowheads="1"/>
          </p:cNvSpPr>
          <p:nvPr/>
        </p:nvSpPr>
        <p:spPr bwMode="auto">
          <a:xfrm>
            <a:off x="6400800" y="3962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AutoShape 39"/>
          <p:cNvSpPr>
            <a:spLocks noChangeArrowheads="1"/>
          </p:cNvSpPr>
          <p:nvPr/>
        </p:nvSpPr>
        <p:spPr bwMode="auto">
          <a:xfrm>
            <a:off x="7010400" y="5181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AutoShape 40"/>
          <p:cNvSpPr>
            <a:spLocks noChangeArrowheads="1"/>
          </p:cNvSpPr>
          <p:nvPr/>
        </p:nvSpPr>
        <p:spPr bwMode="auto">
          <a:xfrm>
            <a:off x="6172200" y="2514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5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3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聚类算法：</a:t>
            </a:r>
            <a:r>
              <a:rPr lang="en-US" altLang="zh-CN" sz="3800" b="1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Kmeans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914400"/>
            <a:ext cx="876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val</a:t>
            </a:r>
            <a:r>
              <a:rPr lang="en-US" sz="2000" b="1" dirty="0"/>
              <a:t> </a:t>
            </a:r>
            <a:r>
              <a:rPr lang="en-US" sz="2000" b="1" dirty="0" err="1"/>
              <a:t>sparkConf</a:t>
            </a:r>
            <a:r>
              <a:rPr lang="en-US" sz="2000" b="1" dirty="0"/>
              <a:t> = new </a:t>
            </a:r>
            <a:r>
              <a:rPr lang="en-US" sz="2000" b="1" dirty="0" err="1"/>
              <a:t>SparkConf</a:t>
            </a:r>
            <a:r>
              <a:rPr lang="en-US" sz="2000" b="1" dirty="0"/>
              <a:t>().</a:t>
            </a:r>
            <a:r>
              <a:rPr lang="en-US" sz="2000" b="1" dirty="0" err="1"/>
              <a:t>setAppName</a:t>
            </a:r>
            <a:r>
              <a:rPr lang="en-US" sz="2000" b="1" dirty="0"/>
              <a:t>("</a:t>
            </a:r>
            <a:r>
              <a:rPr lang="en-US" sz="2000" b="1" dirty="0" err="1"/>
              <a:t>SparkKMeans</a:t>
            </a:r>
            <a:r>
              <a:rPr lang="en-US" sz="2000" b="1" dirty="0"/>
              <a:t>")</a:t>
            </a:r>
          </a:p>
          <a:p>
            <a:r>
              <a:rPr lang="en-US" sz="2000" b="1" dirty="0" err="1" smtClean="0"/>
              <a:t>val</a:t>
            </a:r>
            <a:r>
              <a:rPr lang="en-US" sz="2000" b="1" dirty="0" smtClean="0"/>
              <a:t> </a:t>
            </a:r>
            <a:r>
              <a:rPr lang="en-US" sz="2000" b="1" dirty="0" err="1"/>
              <a:t>sc</a:t>
            </a:r>
            <a:r>
              <a:rPr lang="en-US" sz="2000" b="1" dirty="0"/>
              <a:t> = new </a:t>
            </a:r>
            <a:r>
              <a:rPr lang="en-US" sz="2000" b="1" dirty="0" err="1"/>
              <a:t>SparkContext</a:t>
            </a:r>
            <a:r>
              <a:rPr lang="en-US" sz="2000" b="1" dirty="0"/>
              <a:t>(</a:t>
            </a:r>
            <a:r>
              <a:rPr lang="en-US" sz="2000" b="1" dirty="0" err="1"/>
              <a:t>sparkConf</a:t>
            </a:r>
            <a:r>
              <a:rPr lang="en-US" sz="2000" b="1" dirty="0"/>
              <a:t>)</a:t>
            </a:r>
          </a:p>
          <a:p>
            <a:r>
              <a:rPr lang="en-US" sz="2000" b="1" dirty="0" err="1" smtClean="0"/>
              <a:t>val</a:t>
            </a:r>
            <a:r>
              <a:rPr lang="en-US" sz="2000" b="1" dirty="0" smtClean="0"/>
              <a:t> </a:t>
            </a:r>
            <a:r>
              <a:rPr lang="en-US" sz="2000" b="1" dirty="0"/>
              <a:t>lines = </a:t>
            </a:r>
            <a:r>
              <a:rPr lang="en-US" sz="2000" b="1" dirty="0" err="1"/>
              <a:t>sc.textFile</a:t>
            </a:r>
            <a:r>
              <a:rPr lang="en-US" sz="2000" b="1" dirty="0"/>
              <a:t>(</a:t>
            </a:r>
            <a:r>
              <a:rPr lang="en-US" sz="2000" b="1" dirty="0" err="1"/>
              <a:t>args</a:t>
            </a:r>
            <a:r>
              <a:rPr lang="en-US" sz="2000" b="1" dirty="0"/>
              <a:t>(0))</a:t>
            </a:r>
          </a:p>
          <a:p>
            <a:r>
              <a:rPr lang="en-US" sz="2000" b="1" dirty="0" err="1" smtClean="0"/>
              <a:t>val</a:t>
            </a:r>
            <a:r>
              <a:rPr lang="en-US" sz="2000" b="1" dirty="0" smtClean="0"/>
              <a:t> </a:t>
            </a:r>
            <a:r>
              <a:rPr lang="en-US" sz="2000" b="1" dirty="0"/>
              <a:t>data = </a:t>
            </a:r>
            <a:r>
              <a:rPr lang="en-US" sz="2000" b="1" dirty="0" err="1"/>
              <a:t>lines.map</a:t>
            </a:r>
            <a:r>
              <a:rPr lang="en-US" sz="2000" b="1" dirty="0"/>
              <a:t>(</a:t>
            </a:r>
            <a:r>
              <a:rPr lang="en-US" sz="2000" b="1" dirty="0" err="1"/>
              <a:t>parseVector</a:t>
            </a:r>
            <a:r>
              <a:rPr lang="en-US" sz="2000" b="1" dirty="0"/>
              <a:t> _).cache()</a:t>
            </a:r>
          </a:p>
          <a:p>
            <a:r>
              <a:rPr lang="en-US" sz="2000" b="1" dirty="0" err="1" smtClean="0"/>
              <a:t>val</a:t>
            </a:r>
            <a:r>
              <a:rPr lang="en-US" sz="2000" b="1" dirty="0" smtClean="0"/>
              <a:t> </a:t>
            </a:r>
            <a:r>
              <a:rPr lang="en-US" sz="2000" b="1" dirty="0"/>
              <a:t>K = </a:t>
            </a:r>
            <a:r>
              <a:rPr lang="en-US" sz="2000" b="1" dirty="0" err="1"/>
              <a:t>args</a:t>
            </a:r>
            <a:r>
              <a:rPr lang="en-US" sz="2000" b="1" dirty="0"/>
              <a:t>(1).</a:t>
            </a:r>
            <a:r>
              <a:rPr lang="en-US" sz="2000" b="1" dirty="0" err="1"/>
              <a:t>toInt</a:t>
            </a:r>
            <a:endParaRPr lang="en-US" sz="2000" b="1" dirty="0"/>
          </a:p>
          <a:p>
            <a:r>
              <a:rPr lang="en-US" sz="2000" b="1" dirty="0" err="1" smtClean="0"/>
              <a:t>val</a:t>
            </a:r>
            <a:r>
              <a:rPr lang="en-US" sz="2000" b="1" dirty="0" smtClean="0"/>
              <a:t> </a:t>
            </a:r>
            <a:r>
              <a:rPr lang="en-US" sz="2000" b="1" dirty="0" err="1"/>
              <a:t>convergeDist</a:t>
            </a:r>
            <a:r>
              <a:rPr lang="en-US" sz="2000" b="1" dirty="0"/>
              <a:t> = </a:t>
            </a:r>
            <a:r>
              <a:rPr lang="en-US" sz="2000" b="1" dirty="0" err="1"/>
              <a:t>args</a:t>
            </a:r>
            <a:r>
              <a:rPr lang="en-US" sz="2000" b="1" dirty="0"/>
              <a:t>(2).</a:t>
            </a:r>
            <a:r>
              <a:rPr lang="en-US" sz="2000" b="1" dirty="0" err="1" smtClean="0"/>
              <a:t>toDouble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152400" y="2971800"/>
            <a:ext cx="876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val</a:t>
            </a:r>
            <a:r>
              <a:rPr lang="en-US" sz="2000" b="1" dirty="0"/>
              <a:t> </a:t>
            </a:r>
            <a:r>
              <a:rPr lang="en-US" sz="2000" b="1" dirty="0" err="1"/>
              <a:t>kPoints</a:t>
            </a:r>
            <a:r>
              <a:rPr lang="en-US" sz="2000" b="1" dirty="0"/>
              <a:t> = </a:t>
            </a:r>
            <a:r>
              <a:rPr lang="en-US" sz="2000" b="1" dirty="0" err="1"/>
              <a:t>data.takeSample</a:t>
            </a:r>
            <a:r>
              <a:rPr lang="en-US" sz="2000" b="1" dirty="0"/>
              <a:t>(</a:t>
            </a:r>
            <a:r>
              <a:rPr lang="en-US" sz="2000" b="1" dirty="0" err="1"/>
              <a:t>withReplacement</a:t>
            </a:r>
            <a:r>
              <a:rPr lang="en-US" sz="2000" b="1" dirty="0"/>
              <a:t> = false, K, 42).</a:t>
            </a:r>
            <a:r>
              <a:rPr lang="en-US" sz="2000" b="1" dirty="0" err="1"/>
              <a:t>toArray</a:t>
            </a:r>
            <a:endParaRPr lang="en-US" sz="2000" b="1" dirty="0"/>
          </a:p>
          <a:p>
            <a:r>
              <a:rPr lang="en-US" sz="2000" b="1" dirty="0" err="1" smtClean="0"/>
              <a:t>var</a:t>
            </a:r>
            <a:r>
              <a:rPr lang="en-US" sz="2000" b="1" dirty="0" smtClean="0"/>
              <a:t> </a:t>
            </a:r>
            <a:r>
              <a:rPr lang="en-US" sz="2000" b="1" dirty="0" err="1"/>
              <a:t>tempDist</a:t>
            </a:r>
            <a:r>
              <a:rPr lang="en-US" sz="2000" b="1" dirty="0"/>
              <a:t> = 1.0</a:t>
            </a:r>
          </a:p>
        </p:txBody>
      </p:sp>
    </p:spTree>
    <p:extLst>
      <p:ext uri="{BB962C8B-B14F-4D97-AF65-F5344CB8AC3E}">
        <p14:creationId xmlns:p14="http://schemas.microsoft.com/office/powerpoint/2010/main" val="114060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8020" y="0"/>
            <a:ext cx="9105979" cy="648072"/>
          </a:xfrm>
        </p:spPr>
        <p:txBody>
          <a:bodyPr>
            <a:noAutofit/>
          </a:bodyPr>
          <a:lstStyle/>
          <a:p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en-US" altLang="zh-CN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3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聚类算法：</a:t>
            </a:r>
            <a:r>
              <a:rPr lang="en-US" altLang="zh-CN" sz="3800" b="1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Kmeans</a:t>
            </a:r>
            <a:endParaRPr lang="zh-CN" altLang="en-US" sz="3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while(</a:t>
            </a:r>
            <a:r>
              <a:rPr lang="en-US" sz="2000" b="1" dirty="0" err="1"/>
              <a:t>tempDist</a:t>
            </a:r>
            <a:r>
              <a:rPr lang="en-US" sz="2000" b="1" dirty="0"/>
              <a:t> &gt; </a:t>
            </a:r>
            <a:r>
              <a:rPr lang="en-US" sz="2000" b="1" dirty="0" err="1"/>
              <a:t>convergeDist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    </a:t>
            </a:r>
            <a:r>
              <a:rPr lang="en-US" sz="2000" b="1" dirty="0" err="1" smtClean="0"/>
              <a:t>val</a:t>
            </a:r>
            <a:r>
              <a:rPr lang="en-US" sz="2000" b="1" dirty="0" smtClean="0"/>
              <a:t> </a:t>
            </a:r>
            <a:r>
              <a:rPr lang="en-US" sz="2000" b="1" dirty="0"/>
              <a:t>closest = </a:t>
            </a:r>
            <a:r>
              <a:rPr lang="en-US" sz="2000" b="1" dirty="0" err="1"/>
              <a:t>data.map</a:t>
            </a:r>
            <a:r>
              <a:rPr lang="en-US" sz="2000" b="1" dirty="0"/>
              <a:t> (p =&gt; (</a:t>
            </a:r>
            <a:r>
              <a:rPr lang="en-US" sz="2000" b="1" dirty="0" err="1"/>
              <a:t>closestPoint</a:t>
            </a:r>
            <a:r>
              <a:rPr lang="en-US" sz="2000" b="1" dirty="0"/>
              <a:t>(p, </a:t>
            </a:r>
            <a:r>
              <a:rPr lang="en-US" sz="2000" b="1" dirty="0" err="1"/>
              <a:t>kPoints</a:t>
            </a:r>
            <a:r>
              <a:rPr lang="en-US" sz="2000" b="1" dirty="0"/>
              <a:t>), (p, 1)))</a:t>
            </a:r>
          </a:p>
          <a:p>
            <a:endParaRPr lang="en-US" sz="2000" b="1" dirty="0"/>
          </a:p>
          <a:p>
            <a:r>
              <a:rPr lang="en-US" sz="2000" b="1" dirty="0" smtClean="0"/>
              <a:t>    </a:t>
            </a:r>
            <a:r>
              <a:rPr lang="en-US" sz="1600" b="1" dirty="0" err="1" smtClean="0"/>
              <a:t>val</a:t>
            </a:r>
            <a:r>
              <a:rPr lang="en-US" sz="1600" b="1" dirty="0" smtClean="0"/>
              <a:t> </a:t>
            </a:r>
            <a:r>
              <a:rPr lang="en-US" sz="1600" b="1" dirty="0" err="1"/>
              <a:t>pointStats</a:t>
            </a:r>
            <a:r>
              <a:rPr lang="en-US" sz="1600" b="1" dirty="0"/>
              <a:t> = </a:t>
            </a:r>
            <a:r>
              <a:rPr lang="en-US" sz="1600" b="1" dirty="0" err="1"/>
              <a:t>closest.reduceByKey</a:t>
            </a:r>
            <a:r>
              <a:rPr lang="en-US" sz="1600" b="1" dirty="0"/>
              <a:t>{case ((x1, y1), (x2, y2)) =&gt; (x1 + x2, y1 + y2)}</a:t>
            </a:r>
          </a:p>
          <a:p>
            <a:endParaRPr lang="en-US" sz="2000" b="1" dirty="0"/>
          </a:p>
          <a:p>
            <a:r>
              <a:rPr lang="en-US" sz="2000" b="1" dirty="0"/>
              <a:t>    </a:t>
            </a:r>
            <a:r>
              <a:rPr lang="en-US" sz="2000" b="1" dirty="0" err="1" smtClean="0"/>
              <a:t>val</a:t>
            </a:r>
            <a:r>
              <a:rPr lang="en-US" sz="2000" b="1" dirty="0" smtClean="0"/>
              <a:t> </a:t>
            </a:r>
            <a:r>
              <a:rPr lang="en-US" sz="2000" b="1" dirty="0" err="1"/>
              <a:t>newPoints</a:t>
            </a:r>
            <a:r>
              <a:rPr lang="en-US" sz="2000" b="1" dirty="0"/>
              <a:t> = </a:t>
            </a:r>
            <a:r>
              <a:rPr lang="en-US" sz="2000" b="1" dirty="0" err="1"/>
              <a:t>pointStats.map</a:t>
            </a:r>
            <a:r>
              <a:rPr lang="en-US" sz="2000" b="1" dirty="0"/>
              <a:t> {pair =&gt;</a:t>
            </a:r>
          </a:p>
          <a:p>
            <a:r>
              <a:rPr lang="en-US" sz="2000" b="1" dirty="0"/>
              <a:t>        (pair._1, pair._2._1 * (1.0 / pair._2._2))}.</a:t>
            </a:r>
            <a:r>
              <a:rPr lang="en-US" sz="2000" b="1" dirty="0" err="1"/>
              <a:t>collectAsMap</a:t>
            </a:r>
            <a:r>
              <a:rPr lang="en-US" sz="2000" b="1" dirty="0"/>
              <a:t>()</a:t>
            </a:r>
          </a:p>
          <a:p>
            <a:endParaRPr lang="en-US" sz="2000" b="1" dirty="0"/>
          </a:p>
          <a:p>
            <a:r>
              <a:rPr lang="en-US" sz="2000" b="1" dirty="0"/>
              <a:t>    </a:t>
            </a:r>
            <a:r>
              <a:rPr lang="en-US" sz="2000" b="1" dirty="0" err="1" smtClean="0"/>
              <a:t>tempDist</a:t>
            </a:r>
            <a:r>
              <a:rPr lang="en-US" sz="2000" b="1" dirty="0" smtClean="0"/>
              <a:t> </a:t>
            </a:r>
            <a:r>
              <a:rPr lang="en-US" sz="2000" b="1" dirty="0"/>
              <a:t>= 0.0</a:t>
            </a:r>
          </a:p>
          <a:p>
            <a:r>
              <a:rPr lang="en-US" sz="2000" b="1" dirty="0"/>
              <a:t>    </a:t>
            </a:r>
            <a:r>
              <a:rPr lang="en-US" sz="2000" b="1" dirty="0" smtClean="0"/>
              <a:t>for </a:t>
            </a:r>
            <a:r>
              <a:rPr lang="en-US" sz="2000" b="1" dirty="0"/>
              <a:t>(</a:t>
            </a:r>
            <a:r>
              <a:rPr lang="en-US" sz="2000" b="1" dirty="0" err="1"/>
              <a:t>i</a:t>
            </a:r>
            <a:r>
              <a:rPr lang="en-US" sz="2000" b="1" dirty="0"/>
              <a:t> &lt;- 0 until K) {</a:t>
            </a:r>
          </a:p>
          <a:p>
            <a:r>
              <a:rPr lang="en-US" sz="2000" b="1" dirty="0"/>
              <a:t>      </a:t>
            </a:r>
            <a:r>
              <a:rPr lang="en-US" sz="2000" b="1" dirty="0" err="1" smtClean="0"/>
              <a:t>tempDist</a:t>
            </a:r>
            <a:r>
              <a:rPr lang="en-US" sz="2000" b="1" dirty="0" smtClean="0"/>
              <a:t> </a:t>
            </a:r>
            <a:r>
              <a:rPr lang="en-US" sz="2000" b="1" dirty="0"/>
              <a:t>+= </a:t>
            </a:r>
            <a:r>
              <a:rPr lang="en-US" sz="2000" b="1" dirty="0" err="1"/>
              <a:t>squaredDistance</a:t>
            </a:r>
            <a:r>
              <a:rPr lang="en-US" sz="2000" b="1" dirty="0"/>
              <a:t>(</a:t>
            </a:r>
            <a:r>
              <a:rPr lang="en-US" sz="2000" b="1" dirty="0" err="1"/>
              <a:t>kPoints</a:t>
            </a:r>
            <a:r>
              <a:rPr lang="en-US" sz="2000" b="1" dirty="0"/>
              <a:t>(</a:t>
            </a:r>
            <a:r>
              <a:rPr lang="en-US" sz="2000" b="1" dirty="0" err="1"/>
              <a:t>i</a:t>
            </a:r>
            <a:r>
              <a:rPr lang="en-US" sz="2000" b="1" dirty="0"/>
              <a:t>), </a:t>
            </a:r>
            <a:r>
              <a:rPr lang="en-US" sz="2000" b="1" dirty="0" err="1"/>
              <a:t>newPoints</a:t>
            </a:r>
            <a:r>
              <a:rPr lang="en-US" sz="2000" b="1" dirty="0"/>
              <a:t>(</a:t>
            </a:r>
            <a:r>
              <a:rPr lang="en-US" sz="2000" b="1" dirty="0" err="1"/>
              <a:t>i</a:t>
            </a:r>
            <a:r>
              <a:rPr lang="en-US" sz="2000" b="1" dirty="0"/>
              <a:t>))</a:t>
            </a:r>
          </a:p>
          <a:p>
            <a:r>
              <a:rPr lang="en-US" sz="2000" b="1" dirty="0"/>
              <a:t>    </a:t>
            </a:r>
            <a:r>
              <a:rPr lang="en-US" sz="2000" b="1" dirty="0" smtClean="0"/>
              <a:t>}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    </a:t>
            </a:r>
            <a:r>
              <a:rPr lang="en-US" sz="2000" b="1" dirty="0" smtClean="0"/>
              <a:t>for </a:t>
            </a:r>
            <a:r>
              <a:rPr lang="en-US" sz="2000" b="1" dirty="0"/>
              <a:t>(</a:t>
            </a:r>
            <a:r>
              <a:rPr lang="en-US" sz="2000" b="1" dirty="0" err="1"/>
              <a:t>newP</a:t>
            </a:r>
            <a:r>
              <a:rPr lang="en-US" sz="2000" b="1" dirty="0"/>
              <a:t> &lt;- </a:t>
            </a:r>
            <a:r>
              <a:rPr lang="en-US" sz="2000" b="1" dirty="0" err="1"/>
              <a:t>newPoints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      </a:t>
            </a:r>
            <a:r>
              <a:rPr lang="en-US" sz="2000" b="1" dirty="0" err="1" smtClean="0"/>
              <a:t>kPoints</a:t>
            </a:r>
            <a:r>
              <a:rPr lang="en-US" sz="2000" b="1" dirty="0"/>
              <a:t>(newP._1) = newP._2</a:t>
            </a:r>
          </a:p>
          <a:p>
            <a:r>
              <a:rPr lang="en-US" sz="2000" b="1" dirty="0"/>
              <a:t>    </a:t>
            </a:r>
            <a:r>
              <a:rPr lang="en-US" sz="2000" b="1" dirty="0" smtClean="0"/>
              <a:t>}</a:t>
            </a:r>
            <a:endParaRPr lang="en-US" sz="2000" b="1" dirty="0"/>
          </a:p>
          <a:p>
            <a:r>
              <a:rPr lang="en-US" sz="2000" b="1" dirty="0"/>
              <a:t>    </a:t>
            </a:r>
            <a:r>
              <a:rPr lang="en-US" sz="2000" b="1" dirty="0" err="1" smtClean="0"/>
              <a:t>println</a:t>
            </a:r>
            <a:r>
              <a:rPr lang="en-US" sz="2000" b="1" dirty="0"/>
              <a:t>("Finished iteration (delta = " + </a:t>
            </a:r>
            <a:r>
              <a:rPr lang="en-US" sz="2000" b="1" dirty="0" err="1"/>
              <a:t>tempDist</a:t>
            </a:r>
            <a:r>
              <a:rPr lang="en-US" sz="2000" b="1" dirty="0"/>
              <a:t> + ")")</a:t>
            </a:r>
          </a:p>
          <a:p>
            <a:r>
              <a:rPr lang="en-US" sz="2000" b="1" dirty="0"/>
              <a:t>  </a:t>
            </a:r>
            <a:r>
              <a:rPr lang="en-US" sz="2000" b="1" dirty="0" smtClean="0"/>
              <a:t>}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2188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457200" y="836613"/>
            <a:ext cx="8229600" cy="687387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grpSp>
        <p:nvGrpSpPr>
          <p:cNvPr id="33" name="Group 46"/>
          <p:cNvGrpSpPr>
            <a:grpSpLocks/>
          </p:cNvGrpSpPr>
          <p:nvPr/>
        </p:nvGrpSpPr>
        <p:grpSpPr bwMode="auto">
          <a:xfrm>
            <a:off x="1524000" y="24384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39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40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1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编程基础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2" name="Text Box 50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2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44" name="Group 51"/>
          <p:cNvGrpSpPr>
            <a:grpSpLocks/>
          </p:cNvGrpSpPr>
          <p:nvPr/>
        </p:nvGrpSpPr>
        <p:grpSpPr bwMode="auto">
          <a:xfrm>
            <a:off x="1524000" y="32766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45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46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7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编程实例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3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49" name="Group 51"/>
          <p:cNvGrpSpPr>
            <a:grpSpLocks/>
          </p:cNvGrpSpPr>
          <p:nvPr/>
        </p:nvGrpSpPr>
        <p:grpSpPr bwMode="auto">
          <a:xfrm>
            <a:off x="1524000" y="4114800"/>
            <a:ext cx="5029200" cy="685800"/>
            <a:chOff x="1296" y="1824"/>
            <a:chExt cx="2976" cy="432"/>
          </a:xfrm>
          <a:solidFill>
            <a:srgbClr val="0000FF"/>
          </a:solidFill>
        </p:grpSpPr>
        <p:sp>
          <p:nvSpPr>
            <p:cNvPr id="50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51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52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smtClean="0">
                  <a:solidFill>
                    <a:schemeClr val="bg1"/>
                  </a:solidFill>
                  <a:ea typeface="宋体" pitchFamily="2" charset="-122"/>
                </a:rPr>
                <a:t>Spark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调优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53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4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54" name="Group 51"/>
          <p:cNvGrpSpPr>
            <a:grpSpLocks/>
          </p:cNvGrpSpPr>
          <p:nvPr/>
        </p:nvGrpSpPr>
        <p:grpSpPr bwMode="auto">
          <a:xfrm>
            <a:off x="1524000" y="49530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55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56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57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总结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58" name="Text Box 55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 smtClean="0">
                  <a:solidFill>
                    <a:schemeClr val="bg1"/>
                  </a:solidFill>
                  <a:ea typeface="宋体" pitchFamily="2" charset="-122"/>
                </a:rPr>
                <a:t>5</a:t>
              </a:r>
              <a:endParaRPr lang="en-US" altLang="zh-CN" sz="2400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</p:grpSp>
      <p:grpSp>
        <p:nvGrpSpPr>
          <p:cNvPr id="59" name="Group 46"/>
          <p:cNvGrpSpPr>
            <a:grpSpLocks/>
          </p:cNvGrpSpPr>
          <p:nvPr/>
        </p:nvGrpSpPr>
        <p:grpSpPr bwMode="auto">
          <a:xfrm>
            <a:off x="1524000" y="1600200"/>
            <a:ext cx="5029200" cy="685800"/>
            <a:chOff x="1296" y="1824"/>
            <a:chExt cx="2976" cy="432"/>
          </a:xfrm>
          <a:solidFill>
            <a:srgbClr val="008000"/>
          </a:solidFill>
        </p:grpSpPr>
        <p:sp>
          <p:nvSpPr>
            <p:cNvPr id="60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b="1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61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62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b="1" dirty="0" err="1" smtClean="0">
                  <a:solidFill>
                    <a:schemeClr val="bg1"/>
                  </a:solidFill>
                  <a:ea typeface="宋体" pitchFamily="2" charset="-122"/>
                </a:rPr>
                <a:t>Scala</a:t>
              </a:r>
              <a:r>
                <a:rPr lang="zh-CN" altLang="en-US" b="1" dirty="0" smtClean="0">
                  <a:solidFill>
                    <a:schemeClr val="bg1"/>
                  </a:solidFill>
                  <a:ea typeface="宋体" pitchFamily="2" charset="-122"/>
                </a:rPr>
                <a:t>简介</a:t>
              </a:r>
              <a:endParaRPr lang="en-US" altLang="zh-CN" b="1" dirty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63" name="Text Box 50"/>
            <p:cNvSpPr txBox="1">
              <a:spLocks noChangeArrowheads="1"/>
            </p:cNvSpPr>
            <p:nvPr/>
          </p:nvSpPr>
          <p:spPr bwMode="gray">
            <a:xfrm>
              <a:off x="1399" y="1886"/>
              <a:ext cx="211" cy="291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>
                  <a:solidFill>
                    <a:schemeClr val="bg1"/>
                  </a:solidFill>
                  <a:ea typeface="宋体" pitchFamily="2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13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0223"/>
            <a:ext cx="8229600" cy="1143000"/>
          </a:xfrm>
        </p:spPr>
        <p:txBody>
          <a:bodyPr/>
          <a:lstStyle/>
          <a:p>
            <a:r>
              <a:rPr lang="en-US" altLang="zh-CN" sz="3800" b="1" dirty="0" smtClean="0"/>
              <a:t>Spark </a:t>
            </a:r>
            <a:r>
              <a:rPr lang="zh-CN" altLang="en-US" sz="3800" b="1" dirty="0" smtClean="0"/>
              <a:t>程序调优</a:t>
            </a:r>
            <a:endParaRPr lang="zh-CN" altLang="en-US" sz="3800" b="1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15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思路</a:t>
            </a:r>
            <a:r>
              <a:rPr lang="en-US" altLang="zh-CN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</a:t>
            </a:r>
            <a:r>
              <a:rPr lang="zh-CN" altLang="en-US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：优化</a:t>
            </a:r>
            <a:r>
              <a:rPr lang="en-US" altLang="zh-CN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操作符的使用方法</a:t>
            </a:r>
            <a:endParaRPr lang="en-US" altLang="zh-CN" dirty="0" smtClean="0">
              <a:solidFill>
                <a:srgbClr val="11111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思路</a:t>
            </a:r>
            <a:r>
              <a:rPr lang="en-US" altLang="zh-CN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lang="zh-CN" altLang="en-US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：参数调优</a:t>
            </a:r>
            <a:endParaRPr lang="en-US" altLang="zh-CN" dirty="0" smtClean="0">
              <a:solidFill>
                <a:srgbClr val="11111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主要是两方面：序列化和缓冲区</a:t>
            </a:r>
            <a:endParaRPr lang="en-US" altLang="zh-CN" sz="1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</a:t>
            </a:r>
            <a:r>
              <a:rPr lang="zh-CN" altLang="en-US" sz="1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程序传递参数方法：</a:t>
            </a:r>
            <a:endParaRPr lang="en-US" altLang="zh-CN" sz="1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通过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-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conf</a:t>
            </a:r>
            <a:r>
              <a:rPr lang="zh-CN" altLang="en-US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传入</a:t>
            </a:r>
            <a:endParaRPr lang="en-US" altLang="zh-CN" sz="16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sz="20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sz="20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通过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SparkContext</a:t>
            </a:r>
            <a:r>
              <a:rPr lang="zh-CN" altLang="en-US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传入</a:t>
            </a:r>
            <a:endParaRPr lang="en-US" altLang="zh-CN" sz="16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endParaRPr lang="en-US" altLang="zh-CN" sz="20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5400" y="3962400"/>
            <a:ext cx="3505200" cy="9906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</a:t>
            </a:r>
            <a:r>
              <a:rPr lang="zh-CN" alt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spark-submit</a:t>
            </a:r>
          </a:p>
          <a:p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---</a:t>
            </a:r>
            <a:r>
              <a:rPr lang="en-US" altLang="zh-CN" sz="1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</a:t>
            </a:r>
            <a:r>
              <a:rPr lang="zh-CN" alt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spark.master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=local \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</a:t>
            </a:r>
            <a:r>
              <a:rPr lang="zh-CN" alt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spark.executor.memory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=1g \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--class</a:t>
            </a:r>
            <a:r>
              <a:rPr lang="zh-CN" alt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com.cloudera.spark.SparkWordCount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&lt;input file&gt; </a:t>
            </a:r>
            <a:r>
              <a:rPr lang="en-US" altLang="zh-CN" sz="1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5400" y="5410200"/>
            <a:ext cx="3657600" cy="9906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SparkConf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.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setMaster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("local")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.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setAppName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("My application")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.set("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spark.executor.memory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 "1g")</a:t>
            </a:r>
          </a:p>
          <a:p>
            <a:r>
              <a:rPr lang="en-US" altLang="zh-CN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SparkContext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15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4100"/>
            <a:ext cx="8229600" cy="1143000"/>
          </a:xfrm>
        </p:spPr>
        <p:txBody>
          <a:bodyPr/>
          <a:lstStyle/>
          <a:p>
            <a:r>
              <a:rPr lang="en-US" altLang="zh-CN" sz="3800" b="1" dirty="0" smtClean="0"/>
              <a:t>Spark</a:t>
            </a:r>
            <a:r>
              <a:rPr lang="zh-CN" altLang="en-US" sz="3800" b="1" dirty="0" smtClean="0"/>
              <a:t>调优：优化操作符</a:t>
            </a:r>
            <a:endParaRPr lang="zh-CN" altLang="en-US" sz="3800" b="1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6096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Case 2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：过滤操作导致产生很多小任务</a:t>
            </a: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解决方案：对数据过滤后，使用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coalesce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（默认不进行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shuffle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）或者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repartition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（默认进行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shuffle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）操作符合并若干分片（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Partition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）</a:t>
            </a:r>
            <a:endParaRPr lang="en-US" altLang="zh-CN" sz="20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1600200"/>
            <a:ext cx="6019800" cy="19050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</a:t>
            </a:r>
            <a:r>
              <a:rPr lang="en-US" altLang="zh-CN" sz="16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sc.textFile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://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host:port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/2014-data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map(x=&gt;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x.split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(“\t”))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filter(parts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=&gt;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parts[0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] == “2013-10-17”)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filter(parts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=&gt;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parts[1] == “19:00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rdd.map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(parts =&gt; (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parts[2], parts[3]).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reduceBy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……</a:t>
            </a:r>
            <a:endParaRPr lang="en-US" altLang="zh-CN" sz="16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" y="4724400"/>
            <a:ext cx="6297336" cy="19050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……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filter(parts =&gt; parts[0] == “2013-10-17”)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.filter(parts =&gt; parts[1] == “19:00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rdd.coalesce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(30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).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map(parts =&gt; (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parts[2], parts[3]).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reduceBy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……</a:t>
            </a:r>
            <a:endParaRPr lang="en-US" altLang="zh-CN" sz="16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1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/>
              <a:t>调优：优化操作符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Case 3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：降低单条记录处理开销</a:t>
            </a:r>
            <a:endParaRPr lang="en-US" altLang="zh-CN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解决方案：使用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mapPartitions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或者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mapWith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操作符</a:t>
            </a:r>
            <a:endParaRPr lang="en-US" altLang="zh-CN" sz="20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800" y="1752600"/>
            <a:ext cx="5715000" cy="14478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rdd.map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{x =&gt;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conn=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getDBConn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conn.write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x.toString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conn.close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}</a:t>
            </a:r>
            <a:endParaRPr lang="en-US" altLang="zh-CN" sz="16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3962400"/>
            <a:ext cx="5486400" cy="16002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rdd.mapPartitions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{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records =&gt;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conn=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getDBConn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for(item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&lt;- records)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write(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item.toString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6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conn.close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  <a:endParaRPr lang="en-US" altLang="zh-CN" sz="16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8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0223"/>
            <a:ext cx="82296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/>
              <a:t>调优：优化操作符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05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Case 4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：处理数据倾斜或者任务倾斜</a:t>
            </a: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解决方案：</a:t>
            </a:r>
            <a:endParaRPr lang="en-US" altLang="zh-CN" sz="2800" dirty="0" smtClean="0">
              <a:solidFill>
                <a:srgbClr val="11111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选择</a:t>
            </a:r>
            <a:r>
              <a:rPr lang="zh-CN" altLang="en-US" sz="2400" b="1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合理的</a:t>
            </a:r>
            <a:r>
              <a:rPr lang="en-US" altLang="zh-CN" sz="2400" b="1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Partition key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克服慢节点导致任务运行缓慢（慢节点磁盘老化，负载过重等）</a:t>
            </a:r>
            <a:endParaRPr lang="en-US" altLang="zh-CN" sz="2400" b="1" dirty="0" smtClean="0">
              <a:solidFill>
                <a:srgbClr val="11111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</a:t>
            </a:r>
            <a:r>
              <a:rPr lang="en-US" altLang="zh-CN" sz="2000" b="1" dirty="0" err="1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spark.speculation</a:t>
            </a:r>
            <a:r>
              <a:rPr lang="zh-CN" altLang="en-US" sz="2000" b="1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设为</a:t>
            </a:r>
            <a:r>
              <a:rPr lang="en-US" altLang="zh-CN" sz="2000" b="1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true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将</a:t>
            </a:r>
            <a:r>
              <a:rPr lang="zh-CN" altLang="en-US" sz="2000" b="1" dirty="0" smtClean="0">
                <a:solidFill>
                  <a:srgbClr val="11111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存在问题的节点从集群中剔除</a:t>
            </a:r>
            <a:endParaRPr lang="en-US" altLang="zh-CN" sz="2000" b="1" dirty="0" smtClean="0">
              <a:solidFill>
                <a:srgbClr val="11111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2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0223"/>
            <a:ext cx="82296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/>
              <a:t>调优：优化操作符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Case 5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：对复用的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进行缓存</a:t>
            </a:r>
            <a:endParaRPr lang="en-US" altLang="zh-CN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1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每次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需要重算，代价大</a:t>
            </a:r>
            <a:endParaRPr lang="en-US" altLang="zh-CN" sz="20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解决方案：对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进行缓存</a:t>
            </a: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1676400"/>
            <a:ext cx="6477000" cy="19812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sc.textFile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sz="1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://</a:t>
            </a:r>
            <a:r>
              <a:rPr lang="en-US" altLang="zh-CN" sz="1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host:port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/2014-data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map(x=&gt;</a:t>
            </a:r>
            <a:r>
              <a:rPr lang="en-US" altLang="zh-CN" sz="1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x.split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(“\t”))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filter(parts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=&gt;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parts[0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] == “2013-10-17”)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rdd.count</a:t>
            </a:r>
            <a:endParaRPr lang="en-US" altLang="zh-CN" sz="1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rdd.take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rdd.collect</a:t>
            </a:r>
            <a:endParaRPr lang="en-US" altLang="zh-CN" sz="1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4800600"/>
            <a:ext cx="5932415" cy="19050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sc.textFile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</a:t>
            </a:r>
            <a:r>
              <a:rPr lang="en-US" altLang="zh-CN" sz="1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hdfs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://</a:t>
            </a:r>
            <a:r>
              <a:rPr lang="en-US" altLang="zh-CN" sz="1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host:port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/2014-data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map(x=&gt;</a:t>
            </a:r>
            <a:r>
              <a:rPr lang="en-US" altLang="zh-CN" sz="1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x.split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(“\t”))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filter(parts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=&gt;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parts[0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] == “2013-10-17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err="1" smtClean="0">
                <a:solidFill>
                  <a:srgbClr val="CC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rdd.cache</a:t>
            </a:r>
            <a:r>
              <a:rPr lang="en-US" altLang="zh-CN" sz="1400" b="1" dirty="0" smtClean="0">
                <a:solidFill>
                  <a:srgbClr val="CC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// </a:t>
            </a:r>
            <a:r>
              <a:rPr lang="zh-CN" altLang="en-US" sz="1400" b="1" dirty="0" smtClean="0">
                <a:solidFill>
                  <a:srgbClr val="CC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等价于</a:t>
            </a:r>
            <a:r>
              <a:rPr lang="en-US" altLang="zh-CN" sz="1400" b="1" dirty="0" err="1" smtClean="0">
                <a:solidFill>
                  <a:srgbClr val="CC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rdd.persist</a:t>
            </a:r>
            <a:r>
              <a:rPr lang="en-US" altLang="zh-CN" sz="1400" b="1" dirty="0" smtClean="0">
                <a:solidFill>
                  <a:srgbClr val="CC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1400" b="1" dirty="0" err="1" smtClean="0">
                <a:solidFill>
                  <a:srgbClr val="CC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StorageLevel.MEMORY_ONLY</a:t>
            </a:r>
            <a:r>
              <a:rPr lang="en-US" altLang="zh-CN" sz="1400" b="1" dirty="0">
                <a:solidFill>
                  <a:srgbClr val="CC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rdd.count</a:t>
            </a:r>
            <a:endParaRPr lang="en-US" altLang="zh-CN" sz="1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rdd.take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(2)</a:t>
            </a:r>
          </a:p>
        </p:txBody>
      </p:sp>
      <p:sp>
        <p:nvSpPr>
          <p:cNvPr id="7" name="矩形 6"/>
          <p:cNvSpPr/>
          <p:nvPr/>
        </p:nvSpPr>
        <p:spPr>
          <a:xfrm>
            <a:off x="4648200" y="1905000"/>
            <a:ext cx="4267200" cy="2590800"/>
          </a:xfrm>
          <a:prstGeom prst="rect">
            <a:avLst/>
          </a:prstGeom>
          <a:solidFill>
            <a:srgbClr val="1111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000" b="1" dirty="0" err="1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10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NONE = new 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(false, false, false) </a:t>
            </a:r>
            <a:endParaRPr lang="en-US" altLang="zh-CN" sz="1000" b="1" dirty="0" smtClean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000" b="1" dirty="0" err="1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10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DISK_ONLY = new 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(true, false, false)  </a:t>
            </a:r>
            <a:endParaRPr lang="en-US" altLang="zh-CN" sz="1000" b="1" dirty="0" smtClean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000" b="1" dirty="0" err="1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10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DISK_ONLY_2 = new 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(true, false, false, 2)  </a:t>
            </a:r>
            <a:endParaRPr lang="en-US" altLang="zh-CN" sz="1000" b="1" dirty="0" smtClean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000" b="1" dirty="0" err="1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10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MEMORY_ONLY = new 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(false, true, true)  </a:t>
            </a:r>
            <a:endParaRPr lang="en-US" altLang="zh-CN" sz="1000" b="1" dirty="0" smtClean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000" b="1" dirty="0" err="1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10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MEMORY_ONLY_2 = new 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(false, true, true, 2)  </a:t>
            </a:r>
            <a:endParaRPr lang="en-US" altLang="zh-CN" sz="1000" b="1" dirty="0" smtClean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000" b="1" dirty="0" err="1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10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MEMORY_ONLY_SER = new 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(false, true, false)  </a:t>
            </a:r>
            <a:endParaRPr lang="en-US" altLang="zh-CN" sz="1000" b="1" dirty="0" smtClean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000" b="1" dirty="0" err="1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10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MEMORY_ONLY_SER_2 = new 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(false, true, false, 2)  </a:t>
            </a:r>
            <a:endParaRPr lang="en-US" altLang="zh-CN" sz="1000" b="1" dirty="0" smtClean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000" b="1" dirty="0" err="1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10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MEMORY_AND_DISK = new 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(true, true, true)  </a:t>
            </a:r>
            <a:endParaRPr lang="en-US" altLang="zh-CN" sz="1000" b="1" dirty="0" smtClean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000" b="1" dirty="0" err="1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10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MEMORY_AND_DISK_2 = new 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(true, true, true, 2)  </a:t>
            </a:r>
            <a:endParaRPr lang="en-US" altLang="zh-CN" sz="1000" b="1" dirty="0" smtClean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000" b="1" dirty="0" err="1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10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MEMORY_AND_DISK_SER = new 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(true, true, false)  </a:t>
            </a:r>
            <a:endParaRPr lang="en-US" altLang="zh-CN" sz="1000" b="1" dirty="0" smtClean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000" b="1" dirty="0" err="1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en-US" altLang="zh-CN" sz="1000" b="1" dirty="0" smtClean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MEMORY_AND_DISK_SER_2 = new </a:t>
            </a:r>
            <a:r>
              <a:rPr lang="en-US" altLang="zh-CN" sz="1000" b="1" dirty="0" err="1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StorageLevel</a:t>
            </a:r>
            <a:r>
              <a:rPr lang="en-US" altLang="zh-CN" sz="1000" b="1" dirty="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(true, true, false, 2)</a:t>
            </a:r>
            <a:endParaRPr lang="en-US" altLang="zh-CN" sz="1000" b="1" dirty="0" smtClean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2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7393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Scala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6967" y="762000"/>
            <a:ext cx="4306433" cy="6096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泛型：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var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arr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zh-CN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new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Array[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](8)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val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lst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List(1,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2,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3)</a:t>
            </a:r>
          </a:p>
          <a:p>
            <a:pPr marL="0" indent="0">
              <a:lnSpc>
                <a:spcPct val="150000"/>
              </a:lnSpc>
              <a:buClrTx/>
              <a:buNone/>
            </a:pP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索引：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arr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(5)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7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println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lst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(5))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343401" y="762000"/>
            <a:ext cx="4800600" cy="60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ClrTx/>
              <a:buFont typeface="Wingdings" charset="2"/>
              <a:buChar char="Ø"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Java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等价代码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zh-CN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[]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arr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zh-CN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new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[8];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List&lt;Integer&gt;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lst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zh-CN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new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ArrayList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&lt;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Interger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&gt;();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lst.add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(…)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arr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[5]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7;</a:t>
            </a:r>
          </a:p>
          <a:p>
            <a:pPr marL="0" indent="0">
              <a:lnSpc>
                <a:spcPct val="150000"/>
              </a:lnSpc>
              <a:buClrTx/>
              <a:buFont typeface="Wingdings" pitchFamily="2" charset="2"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system.out.println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lst.get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(5));</a:t>
            </a:r>
          </a:p>
        </p:txBody>
      </p:sp>
    </p:spTree>
    <p:extLst>
      <p:ext uri="{BB962C8B-B14F-4D97-AF65-F5344CB8AC3E}">
        <p14:creationId xmlns:p14="http://schemas.microsoft.com/office/powerpoint/2010/main" val="23026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3061"/>
            <a:ext cx="82296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/>
              <a:t>调优</a:t>
            </a:r>
            <a:r>
              <a:rPr lang="zh-CN" altLang="en-US" sz="3800" b="1" dirty="0" smtClean="0"/>
              <a:t>：作业参数调优</a:t>
            </a:r>
            <a:endParaRPr lang="zh-CN" altLang="en-US" sz="3800" b="1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Case 6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：启用更高效地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序列化方法</a:t>
            </a: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默认采用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Java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序列化方法，速度缓慢</a:t>
            </a:r>
            <a:endParaRPr lang="en-US" altLang="zh-CN" sz="28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建议启用</a:t>
            </a:r>
            <a:r>
              <a:rPr lang="en-US" altLang="zh-CN" sz="280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Kyro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序列化方法</a:t>
            </a:r>
            <a:endParaRPr lang="en-US" altLang="zh-CN" sz="28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兼容性差，所以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未将其设置成默认序列化方法</a:t>
            </a:r>
            <a:endParaRPr lang="en-US" altLang="zh-CN" sz="24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启用方法：将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spark.serializer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设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为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org.apache.spark.serializer.KryoSerializer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52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39" y="1978887"/>
            <a:ext cx="5332045" cy="205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0223"/>
            <a:ext cx="82296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/>
              <a:t>调优：作业参数调优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Case 7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shuffle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参数调优</a:t>
            </a:r>
            <a:endParaRPr lang="en-US" altLang="zh-CN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" name="AutoShape 2" descr="spark shuffle proc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4" name="Picture 4" descr="C:\Users\dongixcheng\AppData\Roaming\Tencent\Users\592564277\QQ\WinTemp\RichOle\WXE3P4@KDCI%[_Y8B[ZL3A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09" y="1905000"/>
            <a:ext cx="5387581" cy="227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gray">
          <a:xfrm>
            <a:off x="609599" y="4045875"/>
            <a:ext cx="8229600" cy="259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hlink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 Task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中间结果是写磁盘的，每个</a:t>
            </a:r>
            <a:r>
              <a:rPr lang="en-US" altLang="zh-CN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 Task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一个文件</a:t>
            </a:r>
            <a:endParaRPr lang="en-US" altLang="zh-CN" sz="2000" kern="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每个文件缓冲区大小为</a:t>
            </a:r>
            <a:r>
              <a:rPr lang="en-US" altLang="zh-CN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100KB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，可通过</a:t>
            </a:r>
            <a:r>
              <a:rPr lang="en-US" altLang="zh-CN" sz="2000" kern="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park.shuffle.file.buffer.kb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设置。</a:t>
            </a:r>
            <a:endParaRPr lang="en-US" altLang="zh-CN" sz="2000" kern="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为减少</a:t>
            </a:r>
            <a:r>
              <a:rPr lang="en-US" altLang="zh-CN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Map Task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中间文件数目，可将</a:t>
            </a:r>
            <a:r>
              <a:rPr lang="en-US" altLang="zh-CN" sz="2000" kern="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spark.shuffle.consolidateFiles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置为</a:t>
            </a:r>
            <a:r>
              <a:rPr lang="en-US" altLang="zh-CN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true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默认情况下，</a:t>
            </a:r>
            <a:r>
              <a:rPr lang="en-US" altLang="zh-CN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 Task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收到的数据会存到内存（</a:t>
            </a:r>
            <a:r>
              <a:rPr lang="en-US" altLang="zh-CN" sz="2000" kern="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HashTable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）中</a:t>
            </a:r>
            <a:endParaRPr lang="en-US" altLang="zh-CN" sz="2000" kern="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防止</a:t>
            </a:r>
            <a:r>
              <a:rPr lang="en-US" altLang="zh-CN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 Task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OOM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，可将</a:t>
            </a:r>
            <a:r>
              <a:rPr lang="en-US" altLang="zh-CN" sz="2000" kern="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spark.shuffle.spill</a:t>
            </a:r>
            <a:r>
              <a:rPr lang="zh-CN" altLang="en-US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设为</a:t>
            </a:r>
            <a:r>
              <a:rPr lang="en-US" altLang="zh-CN" sz="2000" kern="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true</a:t>
            </a:r>
            <a:endParaRPr lang="en-US" altLang="zh-CN" sz="2000" kern="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800" dirty="0" smtClean="0">
                <a:solidFill>
                  <a:schemeClr val="tx1">
                    <a:lumMod val="50000"/>
                  </a:schemeClr>
                </a:solidFill>
              </a:rPr>
              <a:t>Spill</a:t>
            </a:r>
            <a:r>
              <a:rPr lang="zh-CN" altLang="en-US" sz="1800" dirty="0">
                <a:solidFill>
                  <a:schemeClr val="tx1">
                    <a:lumMod val="50000"/>
                  </a:schemeClr>
                </a:solidFill>
              </a:rPr>
              <a:t>条件</a:t>
            </a:r>
            <a:r>
              <a:rPr lang="zh-CN" altLang="en-US" sz="1800" dirty="0" smtClean="0">
                <a:solidFill>
                  <a:schemeClr val="tx1">
                    <a:lumMod val="50000"/>
                  </a:schemeClr>
                </a:solidFill>
              </a:rPr>
              <a:t>，可通过</a:t>
            </a:r>
            <a:r>
              <a:rPr lang="en-US" altLang="zh-CN" sz="1800" dirty="0" err="1" smtClean="0">
                <a:solidFill>
                  <a:schemeClr val="tx1">
                    <a:lumMod val="50000"/>
                  </a:schemeClr>
                </a:solidFill>
              </a:rPr>
              <a:t>spark.shuffle.memoryFraction</a:t>
            </a:r>
            <a:r>
              <a:rPr lang="zh-CN" altLang="en-US" sz="1800" dirty="0" smtClean="0">
                <a:solidFill>
                  <a:schemeClr val="tx1">
                    <a:lumMod val="50000"/>
                  </a:schemeClr>
                </a:solidFill>
              </a:rPr>
              <a:t>设置（默认</a:t>
            </a:r>
            <a:r>
              <a:rPr lang="en-US" altLang="zh-CN" sz="1800" dirty="0" smtClean="0">
                <a:solidFill>
                  <a:schemeClr val="tx1">
                    <a:lumMod val="50000"/>
                  </a:schemeClr>
                </a:solidFill>
              </a:rPr>
              <a:t>0.3</a:t>
            </a:r>
            <a:r>
              <a:rPr lang="zh-CN" altLang="en-US" sz="1800" dirty="0" smtClean="0">
                <a:solidFill>
                  <a:schemeClr val="tx1">
                    <a:lumMod val="50000"/>
                  </a:schemeClr>
                </a:solidFill>
              </a:rPr>
              <a:t>）</a:t>
            </a:r>
            <a:endParaRPr lang="en-US" altLang="zh-CN" sz="2000" kern="0" dirty="0" smtClean="0">
              <a:solidFill>
                <a:schemeClr val="tx1">
                  <a:lumMod val="50000"/>
                </a:schemeClr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4" name="AutoShape 6" descr="spark shuffle proces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92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061"/>
            <a:ext cx="82296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/>
              <a:t>调优：作业参数调优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Case 8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：设置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 Task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数目</a:t>
            </a: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 Task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数目过小，运行过慢，且可能导致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OOM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 Task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数目过大，产生较多的小任务，启动和调度开销增大</a:t>
            </a:r>
            <a:endParaRPr lang="en-US" altLang="zh-CN" sz="24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显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式设置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 Task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数目，比如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groupByKey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、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reduceByKey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等均提供了设置参数；</a:t>
            </a:r>
            <a:endParaRPr lang="en-US" altLang="zh-CN" sz="2000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修改默认参数值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spark.default.parallelism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，默认是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8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88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Spark</a:t>
            </a:r>
            <a:r>
              <a:rPr lang="zh-CN" altLang="en-US" b="1" dirty="0" smtClean="0"/>
              <a:t>调优实例</a:t>
            </a:r>
            <a:endParaRPr lang="zh-CN" altLang="en-US" b="1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2286000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4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一个</a:t>
            </a:r>
            <a:r>
              <a:rPr lang="en-US" altLang="zh-CN" sz="4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Spark</a:t>
            </a:r>
            <a:r>
              <a:rPr lang="zh-CN" altLang="en-US" sz="4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调优实例：客户群分析</a:t>
            </a:r>
            <a:endParaRPr lang="en-US" altLang="zh-CN" sz="4800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1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调优实例：场景</a:t>
            </a:r>
            <a:r>
              <a:rPr lang="en-US" altLang="zh-CN" sz="3800" b="1" dirty="0" smtClean="0"/>
              <a:t>1-</a:t>
            </a:r>
            <a:r>
              <a:rPr lang="zh-CN" altLang="en-US" sz="3800" b="1" dirty="0" smtClean="0"/>
              <a:t>精准客户群</a:t>
            </a:r>
            <a:endParaRPr lang="zh-CN" altLang="en-US" sz="3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8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789" y="0"/>
            <a:ext cx="9144000" cy="914400"/>
          </a:xfrm>
        </p:spPr>
        <p:txBody>
          <a:bodyPr/>
          <a:lstStyle/>
          <a:p>
            <a:r>
              <a:rPr lang="en-US" altLang="zh-CN" sz="3800" dirty="0"/>
              <a:t>Spark</a:t>
            </a:r>
            <a:r>
              <a:rPr lang="zh-CN" altLang="en-US" sz="3800" dirty="0" smtClean="0"/>
              <a:t>调优实例：</a:t>
            </a:r>
            <a:r>
              <a:rPr lang="zh-CN" altLang="en-US" sz="3800" b="1" dirty="0" smtClean="0"/>
              <a:t>场景</a:t>
            </a:r>
            <a:r>
              <a:rPr lang="en-US" altLang="zh-CN" sz="3800" dirty="0" smtClean="0"/>
              <a:t>2-</a:t>
            </a:r>
            <a:r>
              <a:rPr lang="zh-CN" altLang="en-US" sz="3800" dirty="0" smtClean="0"/>
              <a:t>客户群分析</a:t>
            </a:r>
            <a:endParaRPr lang="zh-CN" altLang="en-US" sz="3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9144000" cy="54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66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223"/>
            <a:ext cx="9144000" cy="807977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</a:t>
            </a:r>
            <a:r>
              <a:rPr lang="zh-CN" altLang="en-US" sz="3800" b="1" dirty="0"/>
              <a:t>实例：体系设计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9144000" cy="481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7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06" y="30223"/>
            <a:ext cx="9127194" cy="884177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</a:t>
            </a:r>
            <a:endParaRPr lang="zh-CN" altLang="en-US" sz="3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" y="990600"/>
            <a:ext cx="9144000" cy="547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0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61"/>
            <a:ext cx="91440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</a:t>
            </a:r>
            <a:endParaRPr lang="zh-CN" altLang="en-US" sz="3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4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7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506"/>
            <a:ext cx="91440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调优实例：监控工具</a:t>
            </a:r>
            <a:endParaRPr lang="zh-CN" altLang="en-US" sz="3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9144000" cy="433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7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720080"/>
          </a:xfrm>
        </p:spPr>
        <p:txBody>
          <a:bodyPr>
            <a:norm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Scala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4403" y="762000"/>
            <a:ext cx="8991600" cy="5867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用函数式编程的方式处理集合：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var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1,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2,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3)</a:t>
            </a:r>
          </a:p>
          <a:p>
            <a:pPr marL="0" indent="0"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list.foreach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(x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=&gt;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println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(x))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打印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，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，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3</a:t>
            </a:r>
          </a:p>
          <a:p>
            <a:pPr marL="0" indent="0"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list.foreach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println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marL="0" indent="0">
              <a:buClrTx/>
              <a:buNone/>
            </a:pPr>
            <a:endParaRPr lang="en-US" altLang="zh-CN" sz="10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list.map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(x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=&gt;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x+2)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=&gt;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List(3,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4,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5)</a:t>
            </a:r>
          </a:p>
          <a:p>
            <a:pPr marL="0" indent="0"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list.map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(_+2)</a:t>
            </a:r>
          </a:p>
          <a:p>
            <a:pPr marL="0" indent="0">
              <a:buClrTx/>
              <a:buNone/>
            </a:pPr>
            <a:endParaRPr lang="en-US" altLang="zh-CN" sz="10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list.filter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(x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=&gt;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x%2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1)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=&gt;</a:t>
            </a: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(1,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3)</a:t>
            </a:r>
          </a:p>
          <a:p>
            <a:pPr marL="0" indent="0">
              <a:buClrTx/>
              <a:buNone/>
            </a:pP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list.filter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(_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%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==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1)</a:t>
            </a:r>
          </a:p>
          <a:p>
            <a:pPr marL="0" indent="0">
              <a:buClrTx/>
              <a:buNone/>
            </a:pPr>
            <a:endParaRPr lang="en-US" altLang="zh-CN" sz="9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list.reduce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((x,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y)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=&gt;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+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y)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zh-CN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6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List.reduce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(_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_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+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_)</a:t>
            </a:r>
            <a:endParaRPr lang="en-US" altLang="zh-CN" sz="20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2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966" y="0"/>
            <a:ext cx="9113034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调优实例：优化进行时</a:t>
            </a:r>
            <a:endParaRPr lang="zh-CN" altLang="en-US" sz="3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800"/>
            <a:ext cx="9144000" cy="446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4" y="30223"/>
            <a:ext cx="9143035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调优实例：优化进行时</a:t>
            </a:r>
            <a:endParaRPr lang="zh-CN" altLang="en-US" sz="3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614"/>
            <a:ext cx="9144000" cy="51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0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调优实例：优化进行时</a:t>
            </a:r>
            <a:endParaRPr lang="zh-CN" altLang="en-US" sz="3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2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3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506"/>
            <a:ext cx="91440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调优实例：优化进行时</a:t>
            </a:r>
            <a:endParaRPr lang="zh-CN" altLang="en-US" sz="3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6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4328" y="0"/>
            <a:ext cx="9148327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调优实例：优化进行时</a:t>
            </a:r>
            <a:endParaRPr lang="zh-CN" altLang="en-US" sz="3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3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调优实例：优化进行时</a:t>
            </a:r>
            <a:endParaRPr lang="zh-CN" altLang="en-US" sz="3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47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9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61"/>
            <a:ext cx="9144000" cy="901339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调优实例：优化进行时</a:t>
            </a:r>
            <a:endParaRPr lang="zh-CN" altLang="en-US" sz="3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9144000" cy="475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2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altLang="zh-CN" sz="3800" dirty="0"/>
              <a:t>Spark</a:t>
            </a:r>
            <a:r>
              <a:rPr lang="zh-CN" altLang="en-US" sz="3800" dirty="0" smtClean="0"/>
              <a:t>调优实例：优化进行时</a:t>
            </a:r>
            <a:endParaRPr lang="zh-CN" altLang="en-US" sz="3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214"/>
            <a:ext cx="9144000" cy="54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77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" y="30223"/>
            <a:ext cx="9132093" cy="884177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调优实例：优化进行时</a:t>
            </a:r>
            <a:endParaRPr lang="zh-CN" altLang="en-US" sz="3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800"/>
            <a:ext cx="9144000" cy="49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调优实例：优化进行时</a:t>
            </a:r>
            <a:endParaRPr lang="zh-CN" altLang="en-US" sz="3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9144000" cy="48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9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Scala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闭包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4403" y="762000"/>
            <a:ext cx="8991600" cy="5867400"/>
          </a:xfrm>
        </p:spPr>
        <p:txBody>
          <a:bodyPr>
            <a:normAutofit lnSpcReduction="10000"/>
          </a:bodyPr>
          <a:lstStyle/>
          <a:p>
            <a:pPr marL="0" indent="0">
              <a:buClrTx/>
              <a:buNone/>
            </a:pP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x: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=&gt;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+2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闭包标准写法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=&gt;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+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类型推断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zh-CN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_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+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//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每个元素作用一次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=&gt;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{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</a:t>
            </a:r>
            <a:r>
              <a:rPr lang="zh-CN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代码片段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var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numberToAdd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</a:p>
          <a:p>
            <a:pPr marL="0" indent="0">
              <a:buClrTx/>
              <a:buNone/>
            </a:pPr>
            <a:r>
              <a:rPr lang="zh-CN" altLang="zh-CN" sz="24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+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numberToAdd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</a:p>
          <a:p>
            <a:pPr marL="0" indent="0">
              <a:buClrTx/>
              <a:buNone/>
            </a:pPr>
            <a:r>
              <a:rPr lang="zh-CN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/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如果闭包太长，可以函数的方式传入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>
              <a:buClrTx/>
              <a:buNone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def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addTwo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(x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: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):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Int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=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+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2</a:t>
            </a:r>
          </a:p>
          <a:p>
            <a:pPr marL="0" indent="0">
              <a:buClrTx/>
              <a:buNone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List.map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addTwo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sz="2800" b="1" dirty="0" smtClean="0">
              <a:solidFill>
                <a:srgbClr val="00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3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8" y="0"/>
            <a:ext cx="9136241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调优实例：优化进行时</a:t>
            </a:r>
            <a:endParaRPr lang="zh-CN" altLang="en-US" sz="3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6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sz="3800" b="1" dirty="0"/>
              <a:t>Spark</a:t>
            </a:r>
            <a:r>
              <a:rPr lang="zh-CN" altLang="en-US" sz="3800" b="1" dirty="0" smtClean="0"/>
              <a:t>调优实例：总结</a:t>
            </a:r>
            <a:endParaRPr lang="zh-CN" altLang="en-US" sz="3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600"/>
            <a:ext cx="9144000" cy="434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矩形 5"/>
          <p:cNvSpPr>
            <a:spLocks noChangeArrowheads="1"/>
          </p:cNvSpPr>
          <p:nvPr/>
        </p:nvSpPr>
        <p:spPr bwMode="auto">
          <a:xfrm>
            <a:off x="827088" y="2794000"/>
            <a:ext cx="36639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540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总结与提问</a:t>
            </a:r>
            <a:endParaRPr lang="zh-CN" altLang="en-US" sz="1800"/>
          </a:p>
        </p:txBody>
      </p:sp>
      <p:pic>
        <p:nvPicPr>
          <p:cNvPr id="44034" name="Picture 4" descr="http://image.photophoto.cn/nm-6/001/050/0010500018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BFA"/>
              </a:clrFrom>
              <a:clrTo>
                <a:srgbClr val="F7FB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9203" r="16248" b="3731"/>
          <a:stretch>
            <a:fillRect/>
          </a:stretch>
        </p:blipFill>
        <p:spPr bwMode="auto">
          <a:xfrm>
            <a:off x="5715000" y="1428750"/>
            <a:ext cx="328612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8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Autofit/>
          </a:bodyPr>
          <a:lstStyle/>
          <a:p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Spark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en-US" altLang="zh-CN" sz="3800" b="1" dirty="0" err="1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Scala</a:t>
            </a:r>
            <a:r>
              <a:rPr lang="zh-CN" altLang="en-US" sz="3800" b="1" dirty="0" smtClean="0">
                <a:solidFill>
                  <a:srgbClr val="000000"/>
                </a:solidFill>
                <a:effectLst>
                  <a:outerShdw blurRad="50800" dist="381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集合操作</a:t>
            </a:r>
            <a:endParaRPr lang="zh-CN" altLang="en-US" sz="3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800"/>
            <a:ext cx="9144000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mpany2">
  <a:themeElements>
    <a:clrScheme name="company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mpany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company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ny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ny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ny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ny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ny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18475</TotalTime>
  <Words>5427</Words>
  <Application>Microsoft Macintosh PowerPoint</Application>
  <PresentationFormat>On-screen Show (4:3)</PresentationFormat>
  <Paragraphs>841</Paragraphs>
  <Slides>82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company2</vt:lpstr>
      <vt:lpstr>Chart</vt:lpstr>
      <vt:lpstr>Spark编程实例及调优</vt:lpstr>
      <vt:lpstr>主要内容</vt:lpstr>
      <vt:lpstr>主要内容</vt:lpstr>
      <vt:lpstr>Spark程序设计—Scala</vt:lpstr>
      <vt:lpstr>Spark程序设计—Scala</vt:lpstr>
      <vt:lpstr>Spark程序设计—Scala</vt:lpstr>
      <vt:lpstr>Spark程序设计—Scala</vt:lpstr>
      <vt:lpstr>Spark程序设计—Scala闭包</vt:lpstr>
      <vt:lpstr>Spark程序设计—Scala集合操作</vt:lpstr>
      <vt:lpstr>主要内容</vt:lpstr>
      <vt:lpstr>Spark程序设计—基本流程</vt:lpstr>
      <vt:lpstr>Spark程序设计—创建SparkContext</vt:lpstr>
      <vt:lpstr>Spark程序设计—创建RDD: Scala集合</vt:lpstr>
      <vt:lpstr>Spark程序设计—创建RDD：本地文件/HDFS</vt:lpstr>
      <vt:lpstr>创建RDD：使用自定义InputFormat</vt:lpstr>
      <vt:lpstr>Spark程序设计—创建RDD：HBase</vt:lpstr>
      <vt:lpstr>transformation与action</vt:lpstr>
      <vt:lpstr>RDD transformation</vt:lpstr>
      <vt:lpstr>Spark程序设计—RDD Action</vt:lpstr>
      <vt:lpstr>Spark程序设计—将RDD保存到HBase</vt:lpstr>
      <vt:lpstr>Spark程序设计—Key/Value类型的RDD</vt:lpstr>
      <vt:lpstr>Spark程序设计—应用举例：wordcount</vt:lpstr>
      <vt:lpstr>Spark程序设计—应用举例：join</vt:lpstr>
      <vt:lpstr>Spark程序设计—控制ReduceTask数目</vt:lpstr>
      <vt:lpstr>Spark程序设计—使用局部变量</vt:lpstr>
      <vt:lpstr>Spark程序设计—其他RDD操作符</vt:lpstr>
      <vt:lpstr>Spark程序设计—accumulator</vt:lpstr>
      <vt:lpstr>Spark程序设计—广播变量</vt:lpstr>
      <vt:lpstr>Spark程序设计—广播变量</vt:lpstr>
      <vt:lpstr>cache基本概念与使用</vt:lpstr>
      <vt:lpstr>Spark程序设计—深入cache</vt:lpstr>
      <vt:lpstr>构建集成开发环境</vt:lpstr>
      <vt:lpstr>提交Spark程序（运行在YARN上）</vt:lpstr>
      <vt:lpstr>提交Spark程序（运行在YARN上）</vt:lpstr>
      <vt:lpstr>主要内容</vt:lpstr>
      <vt:lpstr>实例1：分布式估算Pi</vt:lpstr>
      <vt:lpstr>实例1：分布式估算Pi</vt:lpstr>
      <vt:lpstr>实例2：log query</vt:lpstr>
      <vt:lpstr>实例2：log query</vt:lpstr>
      <vt:lpstr>实例2：log query</vt:lpstr>
      <vt:lpstr>实例3：逻辑回归</vt:lpstr>
      <vt:lpstr>实例3：逻辑回归</vt:lpstr>
      <vt:lpstr>实例3：逻辑回归：运行流程</vt:lpstr>
      <vt:lpstr>实例3：逻辑回归：运行流程</vt:lpstr>
      <vt:lpstr>实例3：逻辑回归：运行流程</vt:lpstr>
      <vt:lpstr>实例4：聚类算法：Kmeans</vt:lpstr>
      <vt:lpstr>实例4：聚类算法：Kmeans（步骤一）</vt:lpstr>
      <vt:lpstr>实例4：聚类算法：Kmeans（步骤二）</vt:lpstr>
      <vt:lpstr>实例4：聚类算法：Kmeans（步骤三）</vt:lpstr>
      <vt:lpstr>实例4：聚类算法：Kmeans（步骤四）</vt:lpstr>
      <vt:lpstr>实例4：聚类算法：Kmeans（步骤五）</vt:lpstr>
      <vt:lpstr>实例4：聚类算法：Kmeans</vt:lpstr>
      <vt:lpstr>实例4：聚类算法：Kmeans</vt:lpstr>
      <vt:lpstr>主要内容</vt:lpstr>
      <vt:lpstr>Spark 程序调优</vt:lpstr>
      <vt:lpstr>Spark调优：优化操作符</vt:lpstr>
      <vt:lpstr>Spark调优：优化操作符</vt:lpstr>
      <vt:lpstr>Spark调优：优化操作符</vt:lpstr>
      <vt:lpstr>Spark调优：优化操作符</vt:lpstr>
      <vt:lpstr>Spark调优：作业参数调优</vt:lpstr>
      <vt:lpstr>Spark调优：作业参数调优</vt:lpstr>
      <vt:lpstr>Spark调优：作业参数调优</vt:lpstr>
      <vt:lpstr>Spark调优实例</vt:lpstr>
      <vt:lpstr>Spark调优实例：场景1-精准客户群</vt:lpstr>
      <vt:lpstr>Spark调优实例：场景2-客户群分析</vt:lpstr>
      <vt:lpstr>Spark调优实例：体系设计</vt:lpstr>
      <vt:lpstr>Spark调优实例</vt:lpstr>
      <vt:lpstr>Spark调优实例</vt:lpstr>
      <vt:lpstr>Spark调优实例：监控工具</vt:lpstr>
      <vt:lpstr>Spark调优实例：优化进行时</vt:lpstr>
      <vt:lpstr>Spark调优实例：优化进行时</vt:lpstr>
      <vt:lpstr>Spark调优实例：优化进行时</vt:lpstr>
      <vt:lpstr>Spark调优实例：优化进行时</vt:lpstr>
      <vt:lpstr>Spark调优实例：优化进行时</vt:lpstr>
      <vt:lpstr>Spark调优实例：优化进行时</vt:lpstr>
      <vt:lpstr>Spark调优实例：优化进行时</vt:lpstr>
      <vt:lpstr>Spark调优实例：优化进行时</vt:lpstr>
      <vt:lpstr>Spark调优实例：优化进行时</vt:lpstr>
      <vt:lpstr>Spark调优实例：优化进行时</vt:lpstr>
      <vt:lpstr>Spark调优实例：优化进行时</vt:lpstr>
      <vt:lpstr>Spark调优实例：总结</vt:lpstr>
      <vt:lpstr>PowerPoint Presentation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Xicheng Dong</cp:lastModifiedBy>
  <cp:revision>1512</cp:revision>
  <dcterms:created xsi:type="dcterms:W3CDTF">2004-10-01T04:52:28Z</dcterms:created>
  <dcterms:modified xsi:type="dcterms:W3CDTF">2015-01-18T14:04:32Z</dcterms:modified>
</cp:coreProperties>
</file>